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1165" r:id="rId5"/>
    <p:sldId id="260" r:id="rId6"/>
    <p:sldId id="256" r:id="rId7"/>
    <p:sldId id="257" r:id="rId8"/>
    <p:sldId id="268" r:id="rId9"/>
    <p:sldId id="1182" r:id="rId10"/>
    <p:sldId id="294" r:id="rId11"/>
    <p:sldId id="1167" r:id="rId12"/>
    <p:sldId id="1177" r:id="rId13"/>
    <p:sldId id="1180" r:id="rId14"/>
    <p:sldId id="1168" r:id="rId15"/>
    <p:sldId id="1171" r:id="rId16"/>
    <p:sldId id="1178" r:id="rId17"/>
    <p:sldId id="1181" r:id="rId18"/>
    <p:sldId id="1179" r:id="rId19"/>
    <p:sldId id="1170" r:id="rId20"/>
    <p:sldId id="1169" r:id="rId21"/>
    <p:sldId id="1176" r:id="rId22"/>
    <p:sldId id="1166" r:id="rId23"/>
    <p:sldId id="264" r:id="rId24"/>
    <p:sldId id="1183" r:id="rId25"/>
    <p:sldId id="1164"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571978-F666-9189-DE3A-A900775EB635}" name="Sheila Gall" initials="SG" userId="S::sheilag@awcnet.org::3fa22b30-fa62-41ff-b7e8-43a8b1d0e9aa" providerId="AD"/>
  <p188:author id="{AC0CF188-E790-5061-211C-2D8C45964182}" name="Brianna Morin" initials="BM" userId="S::briannam@awcnet.org::f2e72980-613f-45c5-a150-44716c15aea8" providerId="AD"/>
  <p188:author id="{1ACFE393-199A-1A52-82FA-8AB2CB125E01}" name="Brandy DeLange" initials="BD" userId="S::brandyd@awcnet.org::9dd87112-083f-4643-8426-930e7f0dedc9" providerId="AD"/>
  <p188:author id="{A29FC7CF-6AEA-AB09-44F2-CA89301F726F}" name="Shannon McClelland" initials="SM" userId="S::shannonm@awcnet.org::cc93d706-8474-455e-bb35-300c9a0e7b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 Schroeder" initials="CS" lastIdx="1" clrIdx="0">
    <p:extLst>
      <p:ext uri="{19B8F6BF-5375-455C-9EA6-DF929625EA0E}">
        <p15:presenceInfo xmlns:p15="http://schemas.microsoft.com/office/powerpoint/2012/main" userId="S::carls@awcnet.org::bcdaa46a-0de9-4cd1-ada5-36a19be89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a:srgbClr val="3A7BC8"/>
    <a:srgbClr val="4371C4"/>
    <a:srgbClr val="D29716"/>
    <a:srgbClr val="FFC548"/>
    <a:srgbClr val="2E619E"/>
    <a:srgbClr val="5881B0"/>
    <a:srgbClr val="619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8A5C9-F492-4759-BD9C-224473BE368B}" v="5" dt="2023-06-01T21:34:27.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7BD71-2A94-4BE3-B695-1175AC57DA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508C54A-96A3-48A0-8FAF-6467B987822B}">
      <dgm:prSet custT="1"/>
      <dgm:spPr/>
      <dgm:t>
        <a:bodyPr/>
        <a:lstStyle/>
        <a:p>
          <a:pPr rtl="0"/>
          <a:r>
            <a:rPr lang="en-US" sz="2400">
              <a:latin typeface="+mn-lt"/>
              <a:ea typeface="Kigelia"/>
              <a:cs typeface="Kigelia"/>
            </a:rPr>
            <a:t>105-day Session: January – April; Special Session May 16</a:t>
          </a:r>
        </a:p>
      </dgm:t>
    </dgm:pt>
    <dgm:pt modelId="{0EB92AF2-63C7-4AAD-B679-98C318DA884E}" type="parTrans" cxnId="{480DBDC8-062A-408C-A169-71E659568D18}">
      <dgm:prSet/>
      <dgm:spPr/>
      <dgm:t>
        <a:bodyPr/>
        <a:lstStyle/>
        <a:p>
          <a:endParaRPr lang="en-US"/>
        </a:p>
      </dgm:t>
    </dgm:pt>
    <dgm:pt modelId="{5863FF47-6738-4CE5-BA7C-D1DAA10F0638}" type="sibTrans" cxnId="{480DBDC8-062A-408C-A169-71E659568D18}">
      <dgm:prSet/>
      <dgm:spPr/>
      <dgm:t>
        <a:bodyPr/>
        <a:lstStyle/>
        <a:p>
          <a:endParaRPr lang="en-US"/>
        </a:p>
      </dgm:t>
    </dgm:pt>
    <dgm:pt modelId="{567B2E6F-A915-4F5F-B6D2-9D73584B053C}">
      <dgm:prSet custT="1"/>
      <dgm:spPr/>
      <dgm:t>
        <a:bodyPr/>
        <a:lstStyle/>
        <a:p>
          <a:r>
            <a:rPr lang="en-US" sz="2400">
              <a:latin typeface="+mn-lt"/>
              <a:ea typeface="Kigelia"/>
              <a:cs typeface="Kigelia"/>
            </a:rPr>
            <a:t>New legislators, new committees, new Chairs, 40 legislators with city/county background</a:t>
          </a:r>
        </a:p>
      </dgm:t>
    </dgm:pt>
    <dgm:pt modelId="{D1351F2E-E14F-40ED-A515-49A814085C5D}" type="parTrans" cxnId="{02D624AA-C75F-4817-8F49-D35F4AA8C46E}">
      <dgm:prSet/>
      <dgm:spPr/>
      <dgm:t>
        <a:bodyPr/>
        <a:lstStyle/>
        <a:p>
          <a:endParaRPr lang="en-US"/>
        </a:p>
      </dgm:t>
    </dgm:pt>
    <dgm:pt modelId="{280348F0-7D55-4E21-B08F-03B3C3C7CA27}" type="sibTrans" cxnId="{02D624AA-C75F-4817-8F49-D35F4AA8C46E}">
      <dgm:prSet/>
      <dgm:spPr/>
      <dgm:t>
        <a:bodyPr/>
        <a:lstStyle/>
        <a:p>
          <a:endParaRPr lang="en-US"/>
        </a:p>
      </dgm:t>
    </dgm:pt>
    <dgm:pt modelId="{A0E5966A-15FA-4497-A3D7-2C17359D25C3}">
      <dgm:prSet custT="1"/>
      <dgm:spPr/>
      <dgm:t>
        <a:bodyPr/>
        <a:lstStyle/>
        <a:p>
          <a:r>
            <a:rPr lang="en-US" sz="2400">
              <a:latin typeface="+mn-lt"/>
              <a:ea typeface="Kigelia"/>
              <a:cs typeface="Kigelia"/>
            </a:rPr>
            <a:t>Biennial budgets: Operating, Capital, Transportation</a:t>
          </a:r>
        </a:p>
      </dgm:t>
    </dgm:pt>
    <dgm:pt modelId="{8EE8CEA9-E5B2-4E49-B55D-D3634D9949AC}" type="parTrans" cxnId="{A74F178A-8E3C-4D20-BAAA-40CAAB700EBB}">
      <dgm:prSet/>
      <dgm:spPr/>
      <dgm:t>
        <a:bodyPr/>
        <a:lstStyle/>
        <a:p>
          <a:endParaRPr lang="en-US"/>
        </a:p>
      </dgm:t>
    </dgm:pt>
    <dgm:pt modelId="{71198782-BA9B-4456-972E-338655DF7F4F}" type="sibTrans" cxnId="{A74F178A-8E3C-4D20-BAAA-40CAAB700EBB}">
      <dgm:prSet/>
      <dgm:spPr/>
      <dgm:t>
        <a:bodyPr/>
        <a:lstStyle/>
        <a:p>
          <a:endParaRPr lang="en-US"/>
        </a:p>
      </dgm:t>
    </dgm:pt>
    <dgm:pt modelId="{29C29A1E-26A4-43A1-8120-85AD071B02B1}">
      <dgm:prSet custT="1"/>
      <dgm:spPr/>
      <dgm:t>
        <a:bodyPr/>
        <a:lstStyle/>
        <a:p>
          <a:r>
            <a:rPr lang="en-US" sz="2400">
              <a:latin typeface="+mn-lt"/>
              <a:ea typeface="Kigelia"/>
              <a:cs typeface="Kigelia"/>
            </a:rPr>
            <a:t>Policy focus: housing, workforce, drug policy, gun violence</a:t>
          </a:r>
        </a:p>
      </dgm:t>
    </dgm:pt>
    <dgm:pt modelId="{3AFA2622-E0BB-450A-A1B6-9DD7248AB1C7}" type="parTrans" cxnId="{1E8F2181-C05D-4E3B-BDA3-AC114B5EBA83}">
      <dgm:prSet/>
      <dgm:spPr/>
      <dgm:t>
        <a:bodyPr/>
        <a:lstStyle/>
        <a:p>
          <a:endParaRPr lang="en-US"/>
        </a:p>
      </dgm:t>
    </dgm:pt>
    <dgm:pt modelId="{EE2018F5-1639-46F8-A2FB-BECB9E07D871}" type="sibTrans" cxnId="{1E8F2181-C05D-4E3B-BDA3-AC114B5EBA83}">
      <dgm:prSet/>
      <dgm:spPr/>
      <dgm:t>
        <a:bodyPr/>
        <a:lstStyle/>
        <a:p>
          <a:endParaRPr lang="en-US"/>
        </a:p>
      </dgm:t>
    </dgm:pt>
    <dgm:pt modelId="{5D73F4BF-A042-4CF0-8983-39032D463E1F}">
      <dgm:prSet custT="1"/>
      <dgm:spPr/>
      <dgm:t>
        <a:bodyPr/>
        <a:lstStyle/>
        <a:p>
          <a:r>
            <a:rPr lang="en-US" sz="2400">
              <a:latin typeface="+mn-lt"/>
              <a:ea typeface="Kigelia"/>
              <a:cs typeface="Kigelia"/>
            </a:rPr>
            <a:t>Democrat majorities: 29-20 Senate, 58-40 House</a:t>
          </a:r>
        </a:p>
      </dgm:t>
    </dgm:pt>
    <dgm:pt modelId="{74FEDC2C-F971-444F-835D-1C1A7CDBA873}" type="parTrans" cxnId="{9359C6E6-2971-4620-A3C2-60A73233A968}">
      <dgm:prSet/>
      <dgm:spPr/>
      <dgm:t>
        <a:bodyPr/>
        <a:lstStyle/>
        <a:p>
          <a:endParaRPr lang="en-US"/>
        </a:p>
      </dgm:t>
    </dgm:pt>
    <dgm:pt modelId="{F66CB66C-EEB6-4396-88DD-55A550124281}" type="sibTrans" cxnId="{9359C6E6-2971-4620-A3C2-60A73233A968}">
      <dgm:prSet/>
      <dgm:spPr/>
      <dgm:t>
        <a:bodyPr/>
        <a:lstStyle/>
        <a:p>
          <a:endParaRPr lang="en-US"/>
        </a:p>
      </dgm:t>
    </dgm:pt>
    <dgm:pt modelId="{F5E3B9CB-A874-4BA8-9304-A73BBEF4B407}">
      <dgm:prSet custT="1"/>
      <dgm:spPr/>
      <dgm:t>
        <a:bodyPr/>
        <a:lstStyle/>
        <a:p>
          <a:r>
            <a:rPr lang="en-US" sz="2400">
              <a:latin typeface="+mn-lt"/>
              <a:ea typeface="Kigelia"/>
              <a:cs typeface="Kigelia"/>
            </a:rPr>
            <a:t>Economic environment: positive revenue forecasts, slowing economy, high interest rates, inflationary pressure</a:t>
          </a:r>
        </a:p>
      </dgm:t>
    </dgm:pt>
    <dgm:pt modelId="{62AD920C-B193-424B-A1CD-43381FAAC5A8}" type="parTrans" cxnId="{EEB5DBD2-D4E0-4786-9AA9-3C672FD441AE}">
      <dgm:prSet/>
      <dgm:spPr/>
      <dgm:t>
        <a:bodyPr/>
        <a:lstStyle/>
        <a:p>
          <a:endParaRPr lang="en-US"/>
        </a:p>
      </dgm:t>
    </dgm:pt>
    <dgm:pt modelId="{348F087D-D9C4-42CF-ADEA-19477EF563E3}" type="sibTrans" cxnId="{EEB5DBD2-D4E0-4786-9AA9-3C672FD441AE}">
      <dgm:prSet/>
      <dgm:spPr/>
      <dgm:t>
        <a:bodyPr/>
        <a:lstStyle/>
        <a:p>
          <a:endParaRPr lang="en-US"/>
        </a:p>
      </dgm:t>
    </dgm:pt>
    <dgm:pt modelId="{E14C17FB-9779-4B07-A8E8-38FC81C1835E}" type="pres">
      <dgm:prSet presAssocID="{9E17BD71-2A94-4BE3-B695-1175AC57DA08}" presName="linear" presStyleCnt="0">
        <dgm:presLayoutVars>
          <dgm:animLvl val="lvl"/>
          <dgm:resizeHandles val="exact"/>
        </dgm:presLayoutVars>
      </dgm:prSet>
      <dgm:spPr/>
    </dgm:pt>
    <dgm:pt modelId="{57F83798-3D47-4DE1-9D59-B8B03FB979D3}" type="pres">
      <dgm:prSet presAssocID="{1508C54A-96A3-48A0-8FAF-6467B987822B}" presName="parentText" presStyleLbl="node1" presStyleIdx="0" presStyleCnt="6">
        <dgm:presLayoutVars>
          <dgm:chMax val="0"/>
          <dgm:bulletEnabled val="1"/>
        </dgm:presLayoutVars>
      </dgm:prSet>
      <dgm:spPr/>
    </dgm:pt>
    <dgm:pt modelId="{D8782F0E-B31C-4EE8-9D74-26DBC137FEAC}" type="pres">
      <dgm:prSet presAssocID="{5863FF47-6738-4CE5-BA7C-D1DAA10F0638}" presName="spacer" presStyleCnt="0"/>
      <dgm:spPr/>
    </dgm:pt>
    <dgm:pt modelId="{690CBDC3-9F17-4313-B315-1B62181AED8D}" type="pres">
      <dgm:prSet presAssocID="{567B2E6F-A915-4F5F-B6D2-9D73584B053C}" presName="parentText" presStyleLbl="node1" presStyleIdx="1" presStyleCnt="6">
        <dgm:presLayoutVars>
          <dgm:chMax val="0"/>
          <dgm:bulletEnabled val="1"/>
        </dgm:presLayoutVars>
      </dgm:prSet>
      <dgm:spPr/>
    </dgm:pt>
    <dgm:pt modelId="{FA6D7DBA-5056-48B1-8C1C-7F68A5C10A63}" type="pres">
      <dgm:prSet presAssocID="{280348F0-7D55-4E21-B08F-03B3C3C7CA27}" presName="spacer" presStyleCnt="0"/>
      <dgm:spPr/>
    </dgm:pt>
    <dgm:pt modelId="{6B3F4F2B-A05C-4ECD-8682-01136DBEDAC0}" type="pres">
      <dgm:prSet presAssocID="{5D73F4BF-A042-4CF0-8983-39032D463E1F}" presName="parentText" presStyleLbl="node1" presStyleIdx="2" presStyleCnt="6">
        <dgm:presLayoutVars>
          <dgm:chMax val="0"/>
          <dgm:bulletEnabled val="1"/>
        </dgm:presLayoutVars>
      </dgm:prSet>
      <dgm:spPr/>
    </dgm:pt>
    <dgm:pt modelId="{8F5DCF1F-2F03-49FD-A3A9-78C19A8620BC}" type="pres">
      <dgm:prSet presAssocID="{F66CB66C-EEB6-4396-88DD-55A550124281}" presName="spacer" presStyleCnt="0"/>
      <dgm:spPr/>
    </dgm:pt>
    <dgm:pt modelId="{8EED220A-4060-4EB0-B8B9-81DF137BE76E}" type="pres">
      <dgm:prSet presAssocID="{F5E3B9CB-A874-4BA8-9304-A73BBEF4B407}" presName="parentText" presStyleLbl="node1" presStyleIdx="3" presStyleCnt="6">
        <dgm:presLayoutVars>
          <dgm:chMax val="0"/>
          <dgm:bulletEnabled val="1"/>
        </dgm:presLayoutVars>
      </dgm:prSet>
      <dgm:spPr/>
    </dgm:pt>
    <dgm:pt modelId="{03D3B807-1B2D-4A99-9E03-9B24213368C4}" type="pres">
      <dgm:prSet presAssocID="{348F087D-D9C4-42CF-ADEA-19477EF563E3}" presName="spacer" presStyleCnt="0"/>
      <dgm:spPr/>
    </dgm:pt>
    <dgm:pt modelId="{8C7CAB08-37E7-443B-A265-4B0E621946EA}" type="pres">
      <dgm:prSet presAssocID="{A0E5966A-15FA-4497-A3D7-2C17359D25C3}" presName="parentText" presStyleLbl="node1" presStyleIdx="4" presStyleCnt="6">
        <dgm:presLayoutVars>
          <dgm:chMax val="0"/>
          <dgm:bulletEnabled val="1"/>
        </dgm:presLayoutVars>
      </dgm:prSet>
      <dgm:spPr/>
    </dgm:pt>
    <dgm:pt modelId="{C277EE9D-41D8-496B-9314-6E4C05989096}" type="pres">
      <dgm:prSet presAssocID="{71198782-BA9B-4456-972E-338655DF7F4F}" presName="spacer" presStyleCnt="0"/>
      <dgm:spPr/>
    </dgm:pt>
    <dgm:pt modelId="{C921DF50-3B2F-482A-A0CC-D3B6356DD1DA}" type="pres">
      <dgm:prSet presAssocID="{29C29A1E-26A4-43A1-8120-85AD071B02B1}" presName="parentText" presStyleLbl="node1" presStyleIdx="5" presStyleCnt="6">
        <dgm:presLayoutVars>
          <dgm:chMax val="0"/>
          <dgm:bulletEnabled val="1"/>
        </dgm:presLayoutVars>
      </dgm:prSet>
      <dgm:spPr/>
    </dgm:pt>
  </dgm:ptLst>
  <dgm:cxnLst>
    <dgm:cxn modelId="{73476A18-6EC9-476D-97E8-C01AC7A8BB06}" type="presOf" srcId="{1508C54A-96A3-48A0-8FAF-6467B987822B}" destId="{57F83798-3D47-4DE1-9D59-B8B03FB979D3}" srcOrd="0" destOrd="0" presId="urn:microsoft.com/office/officeart/2005/8/layout/vList2"/>
    <dgm:cxn modelId="{38329831-110D-4F32-A952-C77A1276910E}" type="presOf" srcId="{29C29A1E-26A4-43A1-8120-85AD071B02B1}" destId="{C921DF50-3B2F-482A-A0CC-D3B6356DD1DA}" srcOrd="0" destOrd="0" presId="urn:microsoft.com/office/officeart/2005/8/layout/vList2"/>
    <dgm:cxn modelId="{F6F1353A-C631-4E01-B28D-72A33CC7E913}" type="presOf" srcId="{F5E3B9CB-A874-4BA8-9304-A73BBEF4B407}" destId="{8EED220A-4060-4EB0-B8B9-81DF137BE76E}" srcOrd="0" destOrd="0" presId="urn:microsoft.com/office/officeart/2005/8/layout/vList2"/>
    <dgm:cxn modelId="{BFF1C464-2B26-47A8-8784-DDE73C900D08}" type="presOf" srcId="{567B2E6F-A915-4F5F-B6D2-9D73584B053C}" destId="{690CBDC3-9F17-4313-B315-1B62181AED8D}" srcOrd="0" destOrd="0" presId="urn:microsoft.com/office/officeart/2005/8/layout/vList2"/>
    <dgm:cxn modelId="{EE19A365-72CC-46B5-93A5-D417E757BC24}" type="presOf" srcId="{9E17BD71-2A94-4BE3-B695-1175AC57DA08}" destId="{E14C17FB-9779-4B07-A8E8-38FC81C1835E}" srcOrd="0" destOrd="0" presId="urn:microsoft.com/office/officeart/2005/8/layout/vList2"/>
    <dgm:cxn modelId="{1E8F2181-C05D-4E3B-BDA3-AC114B5EBA83}" srcId="{9E17BD71-2A94-4BE3-B695-1175AC57DA08}" destId="{29C29A1E-26A4-43A1-8120-85AD071B02B1}" srcOrd="5" destOrd="0" parTransId="{3AFA2622-E0BB-450A-A1B6-9DD7248AB1C7}" sibTransId="{EE2018F5-1639-46F8-A2FB-BECB9E07D871}"/>
    <dgm:cxn modelId="{A74F178A-8E3C-4D20-BAAA-40CAAB700EBB}" srcId="{9E17BD71-2A94-4BE3-B695-1175AC57DA08}" destId="{A0E5966A-15FA-4497-A3D7-2C17359D25C3}" srcOrd="4" destOrd="0" parTransId="{8EE8CEA9-E5B2-4E49-B55D-D3634D9949AC}" sibTransId="{71198782-BA9B-4456-972E-338655DF7F4F}"/>
    <dgm:cxn modelId="{3DC4ADA0-33E6-49E7-BAE2-854C26004CAC}" type="presOf" srcId="{A0E5966A-15FA-4497-A3D7-2C17359D25C3}" destId="{8C7CAB08-37E7-443B-A265-4B0E621946EA}" srcOrd="0" destOrd="0" presId="urn:microsoft.com/office/officeart/2005/8/layout/vList2"/>
    <dgm:cxn modelId="{02D624AA-C75F-4817-8F49-D35F4AA8C46E}" srcId="{9E17BD71-2A94-4BE3-B695-1175AC57DA08}" destId="{567B2E6F-A915-4F5F-B6D2-9D73584B053C}" srcOrd="1" destOrd="0" parTransId="{D1351F2E-E14F-40ED-A515-49A814085C5D}" sibTransId="{280348F0-7D55-4E21-B08F-03B3C3C7CA27}"/>
    <dgm:cxn modelId="{480DBDC8-062A-408C-A169-71E659568D18}" srcId="{9E17BD71-2A94-4BE3-B695-1175AC57DA08}" destId="{1508C54A-96A3-48A0-8FAF-6467B987822B}" srcOrd="0" destOrd="0" parTransId="{0EB92AF2-63C7-4AAD-B679-98C318DA884E}" sibTransId="{5863FF47-6738-4CE5-BA7C-D1DAA10F0638}"/>
    <dgm:cxn modelId="{D3B28ACC-0194-462A-97D7-5FCEFDA870A0}" type="presOf" srcId="{5D73F4BF-A042-4CF0-8983-39032D463E1F}" destId="{6B3F4F2B-A05C-4ECD-8682-01136DBEDAC0}" srcOrd="0" destOrd="0" presId="urn:microsoft.com/office/officeart/2005/8/layout/vList2"/>
    <dgm:cxn modelId="{EEB5DBD2-D4E0-4786-9AA9-3C672FD441AE}" srcId="{9E17BD71-2A94-4BE3-B695-1175AC57DA08}" destId="{F5E3B9CB-A874-4BA8-9304-A73BBEF4B407}" srcOrd="3" destOrd="0" parTransId="{62AD920C-B193-424B-A1CD-43381FAAC5A8}" sibTransId="{348F087D-D9C4-42CF-ADEA-19477EF563E3}"/>
    <dgm:cxn modelId="{9359C6E6-2971-4620-A3C2-60A73233A968}" srcId="{9E17BD71-2A94-4BE3-B695-1175AC57DA08}" destId="{5D73F4BF-A042-4CF0-8983-39032D463E1F}" srcOrd="2" destOrd="0" parTransId="{74FEDC2C-F971-444F-835D-1C1A7CDBA873}" sibTransId="{F66CB66C-EEB6-4396-88DD-55A550124281}"/>
    <dgm:cxn modelId="{049BC418-538B-4120-8EE1-15D275BF9936}" type="presParOf" srcId="{E14C17FB-9779-4B07-A8E8-38FC81C1835E}" destId="{57F83798-3D47-4DE1-9D59-B8B03FB979D3}" srcOrd="0" destOrd="0" presId="urn:microsoft.com/office/officeart/2005/8/layout/vList2"/>
    <dgm:cxn modelId="{3E5EEC4C-97B9-48D8-90AD-A0865B5D8B65}" type="presParOf" srcId="{E14C17FB-9779-4B07-A8E8-38FC81C1835E}" destId="{D8782F0E-B31C-4EE8-9D74-26DBC137FEAC}" srcOrd="1" destOrd="0" presId="urn:microsoft.com/office/officeart/2005/8/layout/vList2"/>
    <dgm:cxn modelId="{50DB6EFC-5BC8-4867-B458-C16A5713D7DA}" type="presParOf" srcId="{E14C17FB-9779-4B07-A8E8-38FC81C1835E}" destId="{690CBDC3-9F17-4313-B315-1B62181AED8D}" srcOrd="2" destOrd="0" presId="urn:microsoft.com/office/officeart/2005/8/layout/vList2"/>
    <dgm:cxn modelId="{E9832549-2299-4F9B-953B-3D3C47138F66}" type="presParOf" srcId="{E14C17FB-9779-4B07-A8E8-38FC81C1835E}" destId="{FA6D7DBA-5056-48B1-8C1C-7F68A5C10A63}" srcOrd="3" destOrd="0" presId="urn:microsoft.com/office/officeart/2005/8/layout/vList2"/>
    <dgm:cxn modelId="{BA4F7C16-EF15-4EE7-B65C-79942045F067}" type="presParOf" srcId="{E14C17FB-9779-4B07-A8E8-38FC81C1835E}" destId="{6B3F4F2B-A05C-4ECD-8682-01136DBEDAC0}" srcOrd="4" destOrd="0" presId="urn:microsoft.com/office/officeart/2005/8/layout/vList2"/>
    <dgm:cxn modelId="{2C36863A-526E-4EEA-9051-0FF396514D7E}" type="presParOf" srcId="{E14C17FB-9779-4B07-A8E8-38FC81C1835E}" destId="{8F5DCF1F-2F03-49FD-A3A9-78C19A8620BC}" srcOrd="5" destOrd="0" presId="urn:microsoft.com/office/officeart/2005/8/layout/vList2"/>
    <dgm:cxn modelId="{CC19A5E8-45B8-430C-9B9E-DB00E51997F9}" type="presParOf" srcId="{E14C17FB-9779-4B07-A8E8-38FC81C1835E}" destId="{8EED220A-4060-4EB0-B8B9-81DF137BE76E}" srcOrd="6" destOrd="0" presId="urn:microsoft.com/office/officeart/2005/8/layout/vList2"/>
    <dgm:cxn modelId="{264E326E-E561-48CE-A90D-87F19A593342}" type="presParOf" srcId="{E14C17FB-9779-4B07-A8E8-38FC81C1835E}" destId="{03D3B807-1B2D-4A99-9E03-9B24213368C4}" srcOrd="7" destOrd="0" presId="urn:microsoft.com/office/officeart/2005/8/layout/vList2"/>
    <dgm:cxn modelId="{1FF9C1F6-4C43-415C-A69F-0B2EB7EE4F91}" type="presParOf" srcId="{E14C17FB-9779-4B07-A8E8-38FC81C1835E}" destId="{8C7CAB08-37E7-443B-A265-4B0E621946EA}" srcOrd="8" destOrd="0" presId="urn:microsoft.com/office/officeart/2005/8/layout/vList2"/>
    <dgm:cxn modelId="{D3D7B19F-0451-4C20-8A1E-FEE465E35F38}" type="presParOf" srcId="{E14C17FB-9779-4B07-A8E8-38FC81C1835E}" destId="{C277EE9D-41D8-496B-9314-6E4C05989096}" srcOrd="9" destOrd="0" presId="urn:microsoft.com/office/officeart/2005/8/layout/vList2"/>
    <dgm:cxn modelId="{DB650ED8-5979-4525-9D9A-D4A2E962DAE3}" type="presParOf" srcId="{E14C17FB-9779-4B07-A8E8-38FC81C1835E}" destId="{C921DF50-3B2F-482A-A0CC-D3B6356DD1D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E692F-F195-4CB8-9146-C7E68ECE6C14}"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3E753DC6-25D7-46C5-84D2-7EAF6B3D85AB}">
      <dgm:prSet custT="1"/>
      <dgm:spPr/>
      <dgm:t>
        <a:bodyPr/>
        <a:lstStyle/>
        <a:p>
          <a:pPr rtl="0"/>
          <a:r>
            <a:rPr lang="en-US" sz="2400" b="1" i="0">
              <a:latin typeface="+mn-lt"/>
              <a:ea typeface="Kigelia" panose="020B0503040502020203" pitchFamily="34" charset="0"/>
              <a:cs typeface="Kigelia" panose="020B0503040502020203" pitchFamily="34" charset="0"/>
            </a:rPr>
            <a:t>Revise the property tax cap</a:t>
          </a:r>
        </a:p>
      </dgm:t>
    </dgm:pt>
    <dgm:pt modelId="{25CECF9D-D57E-4757-A1E9-CB27649FDBD7}" type="parTrans" cxnId="{651975C4-76E0-4FF4-81C6-0328EF5C6E1D}">
      <dgm:prSet/>
      <dgm:spPr/>
      <dgm:t>
        <a:bodyPr/>
        <a:lstStyle/>
        <a:p>
          <a:endParaRPr lang="en-US"/>
        </a:p>
      </dgm:t>
    </dgm:pt>
    <dgm:pt modelId="{74FF8F1A-9689-4CDD-941A-50ADACCFABB4}" type="sibTrans" cxnId="{651975C4-76E0-4FF4-81C6-0328EF5C6E1D}">
      <dgm:prSet/>
      <dgm:spPr/>
      <dgm:t>
        <a:bodyPr/>
        <a:lstStyle/>
        <a:p>
          <a:endParaRPr lang="en-US"/>
        </a:p>
      </dgm:t>
    </dgm:pt>
    <dgm:pt modelId="{CDA3D471-5465-4E35-A117-E306376252F4}">
      <dgm:prSet custT="1"/>
      <dgm:spPr/>
      <dgm:t>
        <a:bodyPr/>
        <a:lstStyle/>
        <a:p>
          <a:pPr rtl="0"/>
          <a:r>
            <a:rPr lang="en-US" sz="2400" b="1">
              <a:latin typeface="+mn-lt"/>
              <a:ea typeface="Kigelia" panose="020B0503040502020203" pitchFamily="34" charset="0"/>
              <a:cs typeface="Kigelia" panose="020B0503040502020203" pitchFamily="34" charset="0"/>
            </a:rPr>
            <a:t>Transportation funding</a:t>
          </a:r>
        </a:p>
      </dgm:t>
    </dgm:pt>
    <dgm:pt modelId="{5E7B04DC-CE63-4853-9273-B0BA3CADA319}" type="parTrans" cxnId="{2035CC96-B1B3-4901-9A26-1D3E4379BC4F}">
      <dgm:prSet/>
      <dgm:spPr/>
      <dgm:t>
        <a:bodyPr/>
        <a:lstStyle/>
        <a:p>
          <a:endParaRPr lang="en-US"/>
        </a:p>
      </dgm:t>
    </dgm:pt>
    <dgm:pt modelId="{E6ACFD3E-B3A9-4A81-B403-781519EBAAD4}" type="sibTrans" cxnId="{2035CC96-B1B3-4901-9A26-1D3E4379BC4F}">
      <dgm:prSet/>
      <dgm:spPr/>
      <dgm:t>
        <a:bodyPr/>
        <a:lstStyle/>
        <a:p>
          <a:endParaRPr lang="en-US"/>
        </a:p>
      </dgm:t>
    </dgm:pt>
    <dgm:pt modelId="{12459E82-BF8D-4724-A2D4-BC5603006008}">
      <dgm:prSet custT="1"/>
      <dgm:spPr/>
      <dgm:t>
        <a:bodyPr/>
        <a:lstStyle/>
        <a:p>
          <a:r>
            <a:rPr lang="en-US" sz="2400" b="1">
              <a:latin typeface="+mn-lt"/>
              <a:ea typeface="Kigelia" panose="020B0503040502020203" pitchFamily="34" charset="0"/>
              <a:cs typeface="Kigelia" panose="020B0503040502020203" pitchFamily="34" charset="0"/>
            </a:rPr>
            <a:t>Growth Management Act (GMA) planning &amp; permitting revisions </a:t>
          </a:r>
        </a:p>
      </dgm:t>
    </dgm:pt>
    <dgm:pt modelId="{21A6CE7F-861B-4B7B-BC98-3A23791FB424}" type="parTrans" cxnId="{478D1CBF-340D-4E5E-B9E9-D2712BC1AEF6}">
      <dgm:prSet/>
      <dgm:spPr/>
      <dgm:t>
        <a:bodyPr/>
        <a:lstStyle/>
        <a:p>
          <a:endParaRPr lang="en-US"/>
        </a:p>
      </dgm:t>
    </dgm:pt>
    <dgm:pt modelId="{E046D490-155B-40C0-AE79-683C02ACB5B7}" type="sibTrans" cxnId="{478D1CBF-340D-4E5E-B9E9-D2712BC1AEF6}">
      <dgm:prSet/>
      <dgm:spPr/>
      <dgm:t>
        <a:bodyPr/>
        <a:lstStyle/>
        <a:p>
          <a:endParaRPr lang="en-US"/>
        </a:p>
      </dgm:t>
    </dgm:pt>
    <dgm:pt modelId="{8F8FB4D7-E3F1-4EC4-9BBC-72905B0E3B44}">
      <dgm:prSet custT="1"/>
      <dgm:spPr/>
      <dgm:t>
        <a:bodyPr/>
        <a:lstStyle/>
        <a:p>
          <a:r>
            <a:rPr lang="en-US" sz="2400" b="1">
              <a:latin typeface="+mn-lt"/>
              <a:ea typeface="Kigelia" panose="020B0503040502020203" pitchFamily="34" charset="0"/>
              <a:cs typeface="Kigelia" panose="020B0503040502020203" pitchFamily="34" charset="0"/>
            </a:rPr>
            <a:t>Water rights</a:t>
          </a:r>
        </a:p>
      </dgm:t>
    </dgm:pt>
    <dgm:pt modelId="{7DE9EBBC-346F-4AC9-808E-9E167A4CB9B4}" type="parTrans" cxnId="{FBC08A24-CA42-471E-A928-F9588609B1F4}">
      <dgm:prSet/>
      <dgm:spPr/>
      <dgm:t>
        <a:bodyPr/>
        <a:lstStyle/>
        <a:p>
          <a:endParaRPr lang="en-US"/>
        </a:p>
      </dgm:t>
    </dgm:pt>
    <dgm:pt modelId="{92D63D90-48CC-40CD-89CF-913D1DAD31C1}" type="sibTrans" cxnId="{FBC08A24-CA42-471E-A928-F9588609B1F4}">
      <dgm:prSet/>
      <dgm:spPr/>
      <dgm:t>
        <a:bodyPr/>
        <a:lstStyle/>
        <a:p>
          <a:endParaRPr lang="en-US"/>
        </a:p>
      </dgm:t>
    </dgm:pt>
    <dgm:pt modelId="{AB34A9A7-C792-4FC9-A79B-9ABF64707404}">
      <dgm:prSet custT="1"/>
      <dgm:spPr/>
      <dgm:t>
        <a:bodyPr/>
        <a:lstStyle/>
        <a:p>
          <a:r>
            <a:rPr lang="en-US" sz="2400" b="1">
              <a:latin typeface="+mn-lt"/>
              <a:ea typeface="Kigelia" panose="020B0503040502020203" pitchFamily="34" charset="0"/>
              <a:cs typeface="Kigelia" panose="020B0503040502020203" pitchFamily="34" charset="0"/>
            </a:rPr>
            <a:t>Culverts – fund local fish barrier removal</a:t>
          </a:r>
        </a:p>
      </dgm:t>
    </dgm:pt>
    <dgm:pt modelId="{3DDC962B-49BE-4F36-AD14-6FAD717A7DEC}" type="parTrans" cxnId="{707BDDFF-7D0F-4CB2-86F8-4975621DF74D}">
      <dgm:prSet/>
      <dgm:spPr/>
      <dgm:t>
        <a:bodyPr/>
        <a:lstStyle/>
        <a:p>
          <a:endParaRPr lang="en-US"/>
        </a:p>
      </dgm:t>
    </dgm:pt>
    <dgm:pt modelId="{82EF6261-73DF-4171-98AE-3E1E88305D9C}" type="sibTrans" cxnId="{707BDDFF-7D0F-4CB2-86F8-4975621DF74D}">
      <dgm:prSet/>
      <dgm:spPr/>
      <dgm:t>
        <a:bodyPr/>
        <a:lstStyle/>
        <a:p>
          <a:endParaRPr lang="en-US"/>
        </a:p>
      </dgm:t>
    </dgm:pt>
    <dgm:pt modelId="{AF5466FA-3C5D-4604-B57A-4D172CFD30D3}">
      <dgm:prSet phldr="0" custT="1"/>
      <dgm:spPr/>
      <dgm:t>
        <a:bodyPr/>
        <a:lstStyle/>
        <a:p>
          <a:r>
            <a:rPr lang="en-US" sz="2400" b="1">
              <a:latin typeface="+mn-lt"/>
              <a:ea typeface="Kigelia" panose="020B0503040502020203" pitchFamily="34" charset="0"/>
              <a:cs typeface="Kigelia" panose="020B0503040502020203" pitchFamily="34" charset="0"/>
            </a:rPr>
            <a:t>Public safety funding</a:t>
          </a:r>
        </a:p>
      </dgm:t>
    </dgm:pt>
    <dgm:pt modelId="{E22AD3B6-2841-41E3-B937-2299AE4B4653}" type="parTrans" cxnId="{60F5ED5A-1C04-452A-A9DF-2C99CE15E9C6}">
      <dgm:prSet/>
      <dgm:spPr/>
      <dgm:t>
        <a:bodyPr/>
        <a:lstStyle/>
        <a:p>
          <a:endParaRPr lang="en-US"/>
        </a:p>
      </dgm:t>
    </dgm:pt>
    <dgm:pt modelId="{B3A3BDD9-409A-4325-8320-0EE54AE485FA}" type="sibTrans" cxnId="{60F5ED5A-1C04-452A-A9DF-2C99CE15E9C6}">
      <dgm:prSet/>
      <dgm:spPr/>
      <dgm:t>
        <a:bodyPr/>
        <a:lstStyle/>
        <a:p>
          <a:endParaRPr lang="en-US"/>
        </a:p>
      </dgm:t>
    </dgm:pt>
    <dgm:pt modelId="{4407F241-4507-4E00-9AC1-3B74136D271C}">
      <dgm:prSet custT="1"/>
      <dgm:spPr/>
      <dgm:t>
        <a:bodyPr/>
        <a:lstStyle/>
        <a:p>
          <a:pPr rtl="0"/>
          <a:r>
            <a:rPr lang="en-US" sz="2400" b="1">
              <a:latin typeface="+mn-lt"/>
              <a:ea typeface="Kigelia" panose="020B0503040502020203" pitchFamily="34" charset="0"/>
              <a:cs typeface="Kigelia" panose="020B0503040502020203" pitchFamily="34" charset="0"/>
            </a:rPr>
            <a:t>REET flexibility and authority</a:t>
          </a:r>
        </a:p>
      </dgm:t>
    </dgm:pt>
    <dgm:pt modelId="{945233DB-6E77-4422-B80A-9E95D963DBFF}" type="parTrans" cxnId="{C8B9CAF0-E4DC-447C-BE53-9A19A279BF84}">
      <dgm:prSet/>
      <dgm:spPr/>
      <dgm:t>
        <a:bodyPr/>
        <a:lstStyle/>
        <a:p>
          <a:endParaRPr lang="en-US"/>
        </a:p>
      </dgm:t>
    </dgm:pt>
    <dgm:pt modelId="{9FBDE6AC-8FDE-4475-B0FD-E7E076457A82}" type="sibTrans" cxnId="{C8B9CAF0-E4DC-447C-BE53-9A19A279BF84}">
      <dgm:prSet/>
      <dgm:spPr/>
      <dgm:t>
        <a:bodyPr/>
        <a:lstStyle/>
        <a:p>
          <a:endParaRPr lang="en-US"/>
        </a:p>
      </dgm:t>
    </dgm:pt>
    <dgm:pt modelId="{0653E873-CC25-4DF1-875E-82673DB674D5}">
      <dgm:prSet custT="1"/>
      <dgm:spPr/>
      <dgm:t>
        <a:bodyPr/>
        <a:lstStyle/>
        <a:p>
          <a:r>
            <a:rPr lang="en-US" sz="2400" b="1">
              <a:latin typeface="+mn-lt"/>
              <a:ea typeface="Kigelia" panose="020B0503040502020203" pitchFamily="34" charset="0"/>
              <a:cs typeface="Kigelia" panose="020B0503040502020203" pitchFamily="34" charset="0"/>
            </a:rPr>
            <a:t>Public Records Act updates to reduce litigation</a:t>
          </a:r>
        </a:p>
      </dgm:t>
    </dgm:pt>
    <dgm:pt modelId="{506F1978-7B88-46EE-A66C-D08453137344}" type="parTrans" cxnId="{931AC4A2-A57A-4226-B873-CF4EAF4B045A}">
      <dgm:prSet/>
      <dgm:spPr/>
      <dgm:t>
        <a:bodyPr/>
        <a:lstStyle/>
        <a:p>
          <a:endParaRPr lang="en-US"/>
        </a:p>
      </dgm:t>
    </dgm:pt>
    <dgm:pt modelId="{07958996-DFAA-4554-A8A3-9EC86D02F2C6}" type="sibTrans" cxnId="{931AC4A2-A57A-4226-B873-CF4EAF4B045A}">
      <dgm:prSet/>
      <dgm:spPr/>
      <dgm:t>
        <a:bodyPr/>
        <a:lstStyle/>
        <a:p>
          <a:endParaRPr lang="en-US"/>
        </a:p>
      </dgm:t>
    </dgm:pt>
    <dgm:pt modelId="{550BE08C-D0CC-4DFA-B644-8BF77D0B0FB5}" type="pres">
      <dgm:prSet presAssocID="{79EE692F-F195-4CB8-9146-C7E68ECE6C14}" presName="linearFlow" presStyleCnt="0">
        <dgm:presLayoutVars>
          <dgm:dir/>
          <dgm:resizeHandles val="exact"/>
        </dgm:presLayoutVars>
      </dgm:prSet>
      <dgm:spPr/>
    </dgm:pt>
    <dgm:pt modelId="{287660CD-BE08-4AA4-936C-1E90C0F31AC1}" type="pres">
      <dgm:prSet presAssocID="{3E753DC6-25D7-46C5-84D2-7EAF6B3D85AB}" presName="composite" presStyleCnt="0"/>
      <dgm:spPr/>
    </dgm:pt>
    <dgm:pt modelId="{B79B3EEC-B50E-414E-BB90-611B5981163A}" type="pres">
      <dgm:prSet presAssocID="{3E753DC6-25D7-46C5-84D2-7EAF6B3D85AB}"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me with solid fill"/>
        </a:ext>
      </dgm:extLst>
    </dgm:pt>
    <dgm:pt modelId="{F1BFCD6C-7BB5-463A-9FAB-5D8E675C6E43}" type="pres">
      <dgm:prSet presAssocID="{3E753DC6-25D7-46C5-84D2-7EAF6B3D85AB}" presName="txShp" presStyleLbl="node1" presStyleIdx="0" presStyleCnt="8">
        <dgm:presLayoutVars>
          <dgm:bulletEnabled val="1"/>
        </dgm:presLayoutVars>
      </dgm:prSet>
      <dgm:spPr/>
    </dgm:pt>
    <dgm:pt modelId="{8FFA1756-9B63-428D-AE8C-E49A1065F740}" type="pres">
      <dgm:prSet presAssocID="{74FF8F1A-9689-4CDD-941A-50ADACCFABB4}" presName="spacing" presStyleCnt="0"/>
      <dgm:spPr/>
    </dgm:pt>
    <dgm:pt modelId="{3776BC1C-9833-4E80-9839-691896762557}" type="pres">
      <dgm:prSet presAssocID="{AF5466FA-3C5D-4604-B57A-4D172CFD30D3}" presName="composite" presStyleCnt="0"/>
      <dgm:spPr/>
    </dgm:pt>
    <dgm:pt modelId="{CA331A05-FDD7-4AE9-A3CF-AB040A57B7B8}" type="pres">
      <dgm:prSet presAssocID="{AF5466FA-3C5D-4604-B57A-4D172CFD30D3}" presName="imgShp"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olice female with solid fill"/>
        </a:ext>
      </dgm:extLst>
    </dgm:pt>
    <dgm:pt modelId="{AC7FBC2C-351C-4F1B-9CC6-3FB43482734C}" type="pres">
      <dgm:prSet presAssocID="{AF5466FA-3C5D-4604-B57A-4D172CFD30D3}" presName="txShp" presStyleLbl="node1" presStyleIdx="1" presStyleCnt="8">
        <dgm:presLayoutVars>
          <dgm:bulletEnabled val="1"/>
        </dgm:presLayoutVars>
      </dgm:prSet>
      <dgm:spPr/>
    </dgm:pt>
    <dgm:pt modelId="{706477E1-0C77-4D36-AF13-E53F0795C404}" type="pres">
      <dgm:prSet presAssocID="{B3A3BDD9-409A-4325-8320-0EE54AE485FA}" presName="spacing" presStyleCnt="0"/>
      <dgm:spPr/>
    </dgm:pt>
    <dgm:pt modelId="{1EFA841B-D1C2-4087-A9DE-F604309E011F}" type="pres">
      <dgm:prSet presAssocID="{CDA3D471-5465-4E35-A117-E306376252F4}" presName="composite" presStyleCnt="0"/>
      <dgm:spPr/>
    </dgm:pt>
    <dgm:pt modelId="{231299EF-38B5-40D3-91A6-80D38E024B1D}" type="pres">
      <dgm:prSet presAssocID="{CDA3D471-5465-4E35-A117-E306376252F4}" presName="imgShp" presStyleLbl="fgImgPlac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uck with solid fill"/>
        </a:ext>
      </dgm:extLst>
    </dgm:pt>
    <dgm:pt modelId="{AD0F1F8A-EB9C-43D0-A3E7-BC7740654E01}" type="pres">
      <dgm:prSet presAssocID="{CDA3D471-5465-4E35-A117-E306376252F4}" presName="txShp" presStyleLbl="node1" presStyleIdx="2" presStyleCnt="8">
        <dgm:presLayoutVars>
          <dgm:bulletEnabled val="1"/>
        </dgm:presLayoutVars>
      </dgm:prSet>
      <dgm:spPr/>
    </dgm:pt>
    <dgm:pt modelId="{27AA38DC-A164-4E61-B950-4F2B9066B481}" type="pres">
      <dgm:prSet presAssocID="{E6ACFD3E-B3A9-4A81-B403-781519EBAAD4}" presName="spacing" presStyleCnt="0"/>
      <dgm:spPr/>
    </dgm:pt>
    <dgm:pt modelId="{95F07A44-93FA-4B77-8208-44FBBBEACB16}" type="pres">
      <dgm:prSet presAssocID="{4407F241-4507-4E00-9AC1-3B74136D271C}" presName="composite" presStyleCnt="0"/>
      <dgm:spPr/>
    </dgm:pt>
    <dgm:pt modelId="{35428D62-0450-4C15-9908-15CB3DDAE81F}" type="pres">
      <dgm:prSet presAssocID="{4407F241-4507-4E00-9AC1-3B74136D271C}" presName="imgShp"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ighborhood with solid fill"/>
        </a:ext>
      </dgm:extLst>
    </dgm:pt>
    <dgm:pt modelId="{108F20F2-566B-4556-A7FF-2AB5B0E1A414}" type="pres">
      <dgm:prSet presAssocID="{4407F241-4507-4E00-9AC1-3B74136D271C}" presName="txShp" presStyleLbl="node1" presStyleIdx="3" presStyleCnt="8">
        <dgm:presLayoutVars>
          <dgm:bulletEnabled val="1"/>
        </dgm:presLayoutVars>
      </dgm:prSet>
      <dgm:spPr/>
    </dgm:pt>
    <dgm:pt modelId="{05B7957B-EEA5-48A4-A523-30FC8FAE869B}" type="pres">
      <dgm:prSet presAssocID="{9FBDE6AC-8FDE-4475-B0FD-E7E076457A82}" presName="spacing" presStyleCnt="0"/>
      <dgm:spPr/>
    </dgm:pt>
    <dgm:pt modelId="{9C471C39-7179-4C6C-8553-BDD8AF54DE77}" type="pres">
      <dgm:prSet presAssocID="{12459E82-BF8D-4724-A2D4-BC5603006008}" presName="composite" presStyleCnt="0"/>
      <dgm:spPr/>
    </dgm:pt>
    <dgm:pt modelId="{CF5F40FC-8ECB-4F46-8BC6-BDBCE1A10EAB}" type="pres">
      <dgm:prSet presAssocID="{12459E82-BF8D-4724-A2D4-BC5603006008}" presName="imgShp" presStyleLbl="fgImgPlace1" presStyleIdx="4" presStyleCnt="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ainy scene with solid fill"/>
        </a:ext>
      </dgm:extLst>
    </dgm:pt>
    <dgm:pt modelId="{73074130-A9F2-4663-B64D-F634CEF7DA3D}" type="pres">
      <dgm:prSet presAssocID="{12459E82-BF8D-4724-A2D4-BC5603006008}" presName="txShp" presStyleLbl="node1" presStyleIdx="4" presStyleCnt="8">
        <dgm:presLayoutVars>
          <dgm:bulletEnabled val="1"/>
        </dgm:presLayoutVars>
      </dgm:prSet>
      <dgm:spPr/>
    </dgm:pt>
    <dgm:pt modelId="{8A32B041-E3F8-44E7-B846-E302678F01F7}" type="pres">
      <dgm:prSet presAssocID="{E046D490-155B-40C0-AE79-683C02ACB5B7}" presName="spacing" presStyleCnt="0"/>
      <dgm:spPr/>
    </dgm:pt>
    <dgm:pt modelId="{293455C8-7107-4FBB-98A7-2BC252EEFCD6}" type="pres">
      <dgm:prSet presAssocID="{8F8FB4D7-E3F1-4EC4-9BBC-72905B0E3B44}" presName="composite" presStyleCnt="0"/>
      <dgm:spPr/>
    </dgm:pt>
    <dgm:pt modelId="{6A8F250F-AED1-4961-A2E6-3E00270C6AB8}" type="pres">
      <dgm:prSet presAssocID="{8F8FB4D7-E3F1-4EC4-9BBC-72905B0E3B44}" presName="imgShp"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Leaky Tap with solid fill"/>
        </a:ext>
      </dgm:extLst>
    </dgm:pt>
    <dgm:pt modelId="{8A086DDB-624F-4965-8225-BA6814D95B2C}" type="pres">
      <dgm:prSet presAssocID="{8F8FB4D7-E3F1-4EC4-9BBC-72905B0E3B44}" presName="txShp" presStyleLbl="node1" presStyleIdx="5" presStyleCnt="8">
        <dgm:presLayoutVars>
          <dgm:bulletEnabled val="1"/>
        </dgm:presLayoutVars>
      </dgm:prSet>
      <dgm:spPr/>
    </dgm:pt>
    <dgm:pt modelId="{9D1238C6-A4F6-49DC-A2BF-7668022DBCC0}" type="pres">
      <dgm:prSet presAssocID="{92D63D90-48CC-40CD-89CF-913D1DAD31C1}" presName="spacing" presStyleCnt="0"/>
      <dgm:spPr/>
    </dgm:pt>
    <dgm:pt modelId="{DD65A322-E169-461E-8067-71786EE85D33}" type="pres">
      <dgm:prSet presAssocID="{AB34A9A7-C792-4FC9-A79B-9ABF64707404}" presName="composite" presStyleCnt="0"/>
      <dgm:spPr/>
    </dgm:pt>
    <dgm:pt modelId="{8DCCC4B4-02FD-45B1-A2FC-38814821FA95}" type="pres">
      <dgm:prSet presAssocID="{AB34A9A7-C792-4FC9-A79B-9ABF64707404}" presName="imgShp"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ish with solid fill"/>
        </a:ext>
      </dgm:extLst>
    </dgm:pt>
    <dgm:pt modelId="{D8FAD9B0-E876-4A02-95D5-03B85D216E5D}" type="pres">
      <dgm:prSet presAssocID="{AB34A9A7-C792-4FC9-A79B-9ABF64707404}" presName="txShp" presStyleLbl="node1" presStyleIdx="6" presStyleCnt="8">
        <dgm:presLayoutVars>
          <dgm:bulletEnabled val="1"/>
        </dgm:presLayoutVars>
      </dgm:prSet>
      <dgm:spPr/>
    </dgm:pt>
    <dgm:pt modelId="{0177E2F7-68C1-49B5-9854-50CC8C995A09}" type="pres">
      <dgm:prSet presAssocID="{82EF6261-73DF-4171-98AE-3E1E88305D9C}" presName="spacing" presStyleCnt="0"/>
      <dgm:spPr/>
    </dgm:pt>
    <dgm:pt modelId="{BC960E26-2B84-4532-93F8-3651F9BFBC5B}" type="pres">
      <dgm:prSet presAssocID="{0653E873-CC25-4DF1-875E-82673DB674D5}" presName="composite" presStyleCnt="0"/>
      <dgm:spPr/>
    </dgm:pt>
    <dgm:pt modelId="{764B334D-09C9-480A-8635-E7D12ED52B60}" type="pres">
      <dgm:prSet presAssocID="{0653E873-CC25-4DF1-875E-82673DB674D5}" presName="imgShp" presStyleLbl="fgImgPlac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Folder Search with solid fill"/>
        </a:ext>
      </dgm:extLst>
    </dgm:pt>
    <dgm:pt modelId="{80B36A3A-C354-46A8-A05F-1EDEBB87FB93}" type="pres">
      <dgm:prSet presAssocID="{0653E873-CC25-4DF1-875E-82673DB674D5}" presName="txShp" presStyleLbl="node1" presStyleIdx="7" presStyleCnt="8">
        <dgm:presLayoutVars>
          <dgm:bulletEnabled val="1"/>
        </dgm:presLayoutVars>
      </dgm:prSet>
      <dgm:spPr/>
    </dgm:pt>
  </dgm:ptLst>
  <dgm:cxnLst>
    <dgm:cxn modelId="{6CD98602-36FA-4189-8AD0-D59A3872A19F}" type="presOf" srcId="{8F8FB4D7-E3F1-4EC4-9BBC-72905B0E3B44}" destId="{8A086DDB-624F-4965-8225-BA6814D95B2C}" srcOrd="0" destOrd="0" presId="urn:microsoft.com/office/officeart/2005/8/layout/vList3"/>
    <dgm:cxn modelId="{86B3AF0E-5180-48D7-AB5E-CFC22C4572F0}" type="presOf" srcId="{AB34A9A7-C792-4FC9-A79B-9ABF64707404}" destId="{D8FAD9B0-E876-4A02-95D5-03B85D216E5D}" srcOrd="0" destOrd="0" presId="urn:microsoft.com/office/officeart/2005/8/layout/vList3"/>
    <dgm:cxn modelId="{7CB99B14-DCA1-42E0-AEC2-5CB9D8E9F448}" type="presOf" srcId="{3E753DC6-25D7-46C5-84D2-7EAF6B3D85AB}" destId="{F1BFCD6C-7BB5-463A-9FAB-5D8E675C6E43}" srcOrd="0" destOrd="0" presId="urn:microsoft.com/office/officeart/2005/8/layout/vList3"/>
    <dgm:cxn modelId="{9F0E3615-2D86-41CF-A17E-E678BBBDCE7F}" type="presOf" srcId="{CDA3D471-5465-4E35-A117-E306376252F4}" destId="{AD0F1F8A-EB9C-43D0-A3E7-BC7740654E01}" srcOrd="0" destOrd="0" presId="urn:microsoft.com/office/officeart/2005/8/layout/vList3"/>
    <dgm:cxn modelId="{FBC08A24-CA42-471E-A928-F9588609B1F4}" srcId="{79EE692F-F195-4CB8-9146-C7E68ECE6C14}" destId="{8F8FB4D7-E3F1-4EC4-9BBC-72905B0E3B44}" srcOrd="5" destOrd="0" parTransId="{7DE9EBBC-346F-4AC9-808E-9E167A4CB9B4}" sibTransId="{92D63D90-48CC-40CD-89CF-913D1DAD31C1}"/>
    <dgm:cxn modelId="{FFAB515D-535D-40C0-89B8-96CCB7013055}" type="presOf" srcId="{4407F241-4507-4E00-9AC1-3B74136D271C}" destId="{108F20F2-566B-4556-A7FF-2AB5B0E1A414}" srcOrd="0" destOrd="0" presId="urn:microsoft.com/office/officeart/2005/8/layout/vList3"/>
    <dgm:cxn modelId="{584F354A-619D-4CDC-8E5B-B82CADF7FFD4}" type="presOf" srcId="{AF5466FA-3C5D-4604-B57A-4D172CFD30D3}" destId="{AC7FBC2C-351C-4F1B-9CC6-3FB43482734C}" srcOrd="0" destOrd="0" presId="urn:microsoft.com/office/officeart/2005/8/layout/vList3"/>
    <dgm:cxn modelId="{60F5ED5A-1C04-452A-A9DF-2C99CE15E9C6}" srcId="{79EE692F-F195-4CB8-9146-C7E68ECE6C14}" destId="{AF5466FA-3C5D-4604-B57A-4D172CFD30D3}" srcOrd="1" destOrd="0" parTransId="{E22AD3B6-2841-41E3-B937-2299AE4B4653}" sibTransId="{B3A3BDD9-409A-4325-8320-0EE54AE485FA}"/>
    <dgm:cxn modelId="{2035CC96-B1B3-4901-9A26-1D3E4379BC4F}" srcId="{79EE692F-F195-4CB8-9146-C7E68ECE6C14}" destId="{CDA3D471-5465-4E35-A117-E306376252F4}" srcOrd="2" destOrd="0" parTransId="{5E7B04DC-CE63-4853-9273-B0BA3CADA319}" sibTransId="{E6ACFD3E-B3A9-4A81-B403-781519EBAAD4}"/>
    <dgm:cxn modelId="{931AC4A2-A57A-4226-B873-CF4EAF4B045A}" srcId="{79EE692F-F195-4CB8-9146-C7E68ECE6C14}" destId="{0653E873-CC25-4DF1-875E-82673DB674D5}" srcOrd="7" destOrd="0" parTransId="{506F1978-7B88-46EE-A66C-D08453137344}" sibTransId="{07958996-DFAA-4554-A8A3-9EC86D02F2C6}"/>
    <dgm:cxn modelId="{D40601A6-21F9-4A6F-8D28-5F4089376153}" type="presOf" srcId="{79EE692F-F195-4CB8-9146-C7E68ECE6C14}" destId="{550BE08C-D0CC-4DFA-B644-8BF77D0B0FB5}" srcOrd="0" destOrd="0" presId="urn:microsoft.com/office/officeart/2005/8/layout/vList3"/>
    <dgm:cxn modelId="{12E283BC-E9A2-473E-955A-3EB089DBF6D2}" type="presOf" srcId="{0653E873-CC25-4DF1-875E-82673DB674D5}" destId="{80B36A3A-C354-46A8-A05F-1EDEBB87FB93}" srcOrd="0" destOrd="0" presId="urn:microsoft.com/office/officeart/2005/8/layout/vList3"/>
    <dgm:cxn modelId="{478D1CBF-340D-4E5E-B9E9-D2712BC1AEF6}" srcId="{79EE692F-F195-4CB8-9146-C7E68ECE6C14}" destId="{12459E82-BF8D-4724-A2D4-BC5603006008}" srcOrd="4" destOrd="0" parTransId="{21A6CE7F-861B-4B7B-BC98-3A23791FB424}" sibTransId="{E046D490-155B-40C0-AE79-683C02ACB5B7}"/>
    <dgm:cxn modelId="{651975C4-76E0-4FF4-81C6-0328EF5C6E1D}" srcId="{79EE692F-F195-4CB8-9146-C7E68ECE6C14}" destId="{3E753DC6-25D7-46C5-84D2-7EAF6B3D85AB}" srcOrd="0" destOrd="0" parTransId="{25CECF9D-D57E-4757-A1E9-CB27649FDBD7}" sibTransId="{74FF8F1A-9689-4CDD-941A-50ADACCFABB4}"/>
    <dgm:cxn modelId="{C8B9CAF0-E4DC-447C-BE53-9A19A279BF84}" srcId="{79EE692F-F195-4CB8-9146-C7E68ECE6C14}" destId="{4407F241-4507-4E00-9AC1-3B74136D271C}" srcOrd="3" destOrd="0" parTransId="{945233DB-6E77-4422-B80A-9E95D963DBFF}" sibTransId="{9FBDE6AC-8FDE-4475-B0FD-E7E076457A82}"/>
    <dgm:cxn modelId="{88D7DDF9-049B-41F0-BDCA-D15FBE450B19}" type="presOf" srcId="{12459E82-BF8D-4724-A2D4-BC5603006008}" destId="{73074130-A9F2-4663-B64D-F634CEF7DA3D}" srcOrd="0" destOrd="0" presId="urn:microsoft.com/office/officeart/2005/8/layout/vList3"/>
    <dgm:cxn modelId="{707BDDFF-7D0F-4CB2-86F8-4975621DF74D}" srcId="{79EE692F-F195-4CB8-9146-C7E68ECE6C14}" destId="{AB34A9A7-C792-4FC9-A79B-9ABF64707404}" srcOrd="6" destOrd="0" parTransId="{3DDC962B-49BE-4F36-AD14-6FAD717A7DEC}" sibTransId="{82EF6261-73DF-4171-98AE-3E1E88305D9C}"/>
    <dgm:cxn modelId="{8A3C1E4C-8DFA-45A9-B475-2C803B9FD498}" type="presParOf" srcId="{550BE08C-D0CC-4DFA-B644-8BF77D0B0FB5}" destId="{287660CD-BE08-4AA4-936C-1E90C0F31AC1}" srcOrd="0" destOrd="0" presId="urn:microsoft.com/office/officeart/2005/8/layout/vList3"/>
    <dgm:cxn modelId="{350D94C8-4BC0-4045-A5D8-8FB4FAA9F3BF}" type="presParOf" srcId="{287660CD-BE08-4AA4-936C-1E90C0F31AC1}" destId="{B79B3EEC-B50E-414E-BB90-611B5981163A}" srcOrd="0" destOrd="0" presId="urn:microsoft.com/office/officeart/2005/8/layout/vList3"/>
    <dgm:cxn modelId="{BE29C51F-B08C-4608-86A6-F3BB59D54B4F}" type="presParOf" srcId="{287660CD-BE08-4AA4-936C-1E90C0F31AC1}" destId="{F1BFCD6C-7BB5-463A-9FAB-5D8E675C6E43}" srcOrd="1" destOrd="0" presId="urn:microsoft.com/office/officeart/2005/8/layout/vList3"/>
    <dgm:cxn modelId="{D623697B-01C0-4A86-922E-E1A79C0937B5}" type="presParOf" srcId="{550BE08C-D0CC-4DFA-B644-8BF77D0B0FB5}" destId="{8FFA1756-9B63-428D-AE8C-E49A1065F740}" srcOrd="1" destOrd="0" presId="urn:microsoft.com/office/officeart/2005/8/layout/vList3"/>
    <dgm:cxn modelId="{156FA419-2C6E-45EF-AA82-316DDE6E6D92}" type="presParOf" srcId="{550BE08C-D0CC-4DFA-B644-8BF77D0B0FB5}" destId="{3776BC1C-9833-4E80-9839-691896762557}" srcOrd="2" destOrd="0" presId="urn:microsoft.com/office/officeart/2005/8/layout/vList3"/>
    <dgm:cxn modelId="{6F5D409C-F547-43F9-90E0-E32B440E436A}" type="presParOf" srcId="{3776BC1C-9833-4E80-9839-691896762557}" destId="{CA331A05-FDD7-4AE9-A3CF-AB040A57B7B8}" srcOrd="0" destOrd="0" presId="urn:microsoft.com/office/officeart/2005/8/layout/vList3"/>
    <dgm:cxn modelId="{37B18675-EA2E-4D49-911A-AC2336485FBE}" type="presParOf" srcId="{3776BC1C-9833-4E80-9839-691896762557}" destId="{AC7FBC2C-351C-4F1B-9CC6-3FB43482734C}" srcOrd="1" destOrd="0" presId="urn:microsoft.com/office/officeart/2005/8/layout/vList3"/>
    <dgm:cxn modelId="{2D994B5D-91D3-469F-83AD-9CDB12D54A55}" type="presParOf" srcId="{550BE08C-D0CC-4DFA-B644-8BF77D0B0FB5}" destId="{706477E1-0C77-4D36-AF13-E53F0795C404}" srcOrd="3" destOrd="0" presId="urn:microsoft.com/office/officeart/2005/8/layout/vList3"/>
    <dgm:cxn modelId="{44B6DF26-0242-4A39-9480-FAD8043432A3}" type="presParOf" srcId="{550BE08C-D0CC-4DFA-B644-8BF77D0B0FB5}" destId="{1EFA841B-D1C2-4087-A9DE-F604309E011F}" srcOrd="4" destOrd="0" presId="urn:microsoft.com/office/officeart/2005/8/layout/vList3"/>
    <dgm:cxn modelId="{E7C36F09-7A5E-4D0D-B71E-8D7866D4E16A}" type="presParOf" srcId="{1EFA841B-D1C2-4087-A9DE-F604309E011F}" destId="{231299EF-38B5-40D3-91A6-80D38E024B1D}" srcOrd="0" destOrd="0" presId="urn:microsoft.com/office/officeart/2005/8/layout/vList3"/>
    <dgm:cxn modelId="{697729A5-8556-4462-8D1D-BCA944C74BD0}" type="presParOf" srcId="{1EFA841B-D1C2-4087-A9DE-F604309E011F}" destId="{AD0F1F8A-EB9C-43D0-A3E7-BC7740654E01}" srcOrd="1" destOrd="0" presId="urn:microsoft.com/office/officeart/2005/8/layout/vList3"/>
    <dgm:cxn modelId="{99269DC5-9F91-4F35-93F0-9A960E91DA2A}" type="presParOf" srcId="{550BE08C-D0CC-4DFA-B644-8BF77D0B0FB5}" destId="{27AA38DC-A164-4E61-B950-4F2B9066B481}" srcOrd="5" destOrd="0" presId="urn:microsoft.com/office/officeart/2005/8/layout/vList3"/>
    <dgm:cxn modelId="{990D165A-8B1E-4A3B-9798-A255A419BB49}" type="presParOf" srcId="{550BE08C-D0CC-4DFA-B644-8BF77D0B0FB5}" destId="{95F07A44-93FA-4B77-8208-44FBBBEACB16}" srcOrd="6" destOrd="0" presId="urn:microsoft.com/office/officeart/2005/8/layout/vList3"/>
    <dgm:cxn modelId="{EDF1B92B-C919-4846-9A6E-53E851F6AF25}" type="presParOf" srcId="{95F07A44-93FA-4B77-8208-44FBBBEACB16}" destId="{35428D62-0450-4C15-9908-15CB3DDAE81F}" srcOrd="0" destOrd="0" presId="urn:microsoft.com/office/officeart/2005/8/layout/vList3"/>
    <dgm:cxn modelId="{9E1F286E-9276-40D1-A0D9-14AA5C00FEF1}" type="presParOf" srcId="{95F07A44-93FA-4B77-8208-44FBBBEACB16}" destId="{108F20F2-566B-4556-A7FF-2AB5B0E1A414}" srcOrd="1" destOrd="0" presId="urn:microsoft.com/office/officeart/2005/8/layout/vList3"/>
    <dgm:cxn modelId="{E68585CA-951F-4A60-9141-03B756A23618}" type="presParOf" srcId="{550BE08C-D0CC-4DFA-B644-8BF77D0B0FB5}" destId="{05B7957B-EEA5-48A4-A523-30FC8FAE869B}" srcOrd="7" destOrd="0" presId="urn:microsoft.com/office/officeart/2005/8/layout/vList3"/>
    <dgm:cxn modelId="{EAE32855-F7ED-4074-A4F3-12F507771866}" type="presParOf" srcId="{550BE08C-D0CC-4DFA-B644-8BF77D0B0FB5}" destId="{9C471C39-7179-4C6C-8553-BDD8AF54DE77}" srcOrd="8" destOrd="0" presId="urn:microsoft.com/office/officeart/2005/8/layout/vList3"/>
    <dgm:cxn modelId="{32C404BC-3A64-41DC-AE02-1ACE930DA9D9}" type="presParOf" srcId="{9C471C39-7179-4C6C-8553-BDD8AF54DE77}" destId="{CF5F40FC-8ECB-4F46-8BC6-BDBCE1A10EAB}" srcOrd="0" destOrd="0" presId="urn:microsoft.com/office/officeart/2005/8/layout/vList3"/>
    <dgm:cxn modelId="{056204FC-C9BC-436E-86E5-0892AC1A69E2}" type="presParOf" srcId="{9C471C39-7179-4C6C-8553-BDD8AF54DE77}" destId="{73074130-A9F2-4663-B64D-F634CEF7DA3D}" srcOrd="1" destOrd="0" presId="urn:microsoft.com/office/officeart/2005/8/layout/vList3"/>
    <dgm:cxn modelId="{0F695383-00B0-4DF5-856C-722ACD3F6D43}" type="presParOf" srcId="{550BE08C-D0CC-4DFA-B644-8BF77D0B0FB5}" destId="{8A32B041-E3F8-44E7-B846-E302678F01F7}" srcOrd="9" destOrd="0" presId="urn:microsoft.com/office/officeart/2005/8/layout/vList3"/>
    <dgm:cxn modelId="{C64999EC-C90D-4AA0-8C06-C54994A7E7DD}" type="presParOf" srcId="{550BE08C-D0CC-4DFA-B644-8BF77D0B0FB5}" destId="{293455C8-7107-4FBB-98A7-2BC252EEFCD6}" srcOrd="10" destOrd="0" presId="urn:microsoft.com/office/officeart/2005/8/layout/vList3"/>
    <dgm:cxn modelId="{9E648244-8D15-4A72-A9C1-ACB9DADC1D5A}" type="presParOf" srcId="{293455C8-7107-4FBB-98A7-2BC252EEFCD6}" destId="{6A8F250F-AED1-4961-A2E6-3E00270C6AB8}" srcOrd="0" destOrd="0" presId="urn:microsoft.com/office/officeart/2005/8/layout/vList3"/>
    <dgm:cxn modelId="{77E681C8-A125-4CDA-BC87-078CFF2FE8F2}" type="presParOf" srcId="{293455C8-7107-4FBB-98A7-2BC252EEFCD6}" destId="{8A086DDB-624F-4965-8225-BA6814D95B2C}" srcOrd="1" destOrd="0" presId="urn:microsoft.com/office/officeart/2005/8/layout/vList3"/>
    <dgm:cxn modelId="{1B025D97-3B83-4ABE-94AA-1982BABBF9F5}" type="presParOf" srcId="{550BE08C-D0CC-4DFA-B644-8BF77D0B0FB5}" destId="{9D1238C6-A4F6-49DC-A2BF-7668022DBCC0}" srcOrd="11" destOrd="0" presId="urn:microsoft.com/office/officeart/2005/8/layout/vList3"/>
    <dgm:cxn modelId="{84AF30B1-1B0A-4D0B-B778-00A3B3AAE062}" type="presParOf" srcId="{550BE08C-D0CC-4DFA-B644-8BF77D0B0FB5}" destId="{DD65A322-E169-461E-8067-71786EE85D33}" srcOrd="12" destOrd="0" presId="urn:microsoft.com/office/officeart/2005/8/layout/vList3"/>
    <dgm:cxn modelId="{D218D26E-93AA-40A8-B02C-98D6C45F90F3}" type="presParOf" srcId="{DD65A322-E169-461E-8067-71786EE85D33}" destId="{8DCCC4B4-02FD-45B1-A2FC-38814821FA95}" srcOrd="0" destOrd="0" presId="urn:microsoft.com/office/officeart/2005/8/layout/vList3"/>
    <dgm:cxn modelId="{7C4E3E34-BF7A-4864-8706-F775FDC74ACF}" type="presParOf" srcId="{DD65A322-E169-461E-8067-71786EE85D33}" destId="{D8FAD9B0-E876-4A02-95D5-03B85D216E5D}" srcOrd="1" destOrd="0" presId="urn:microsoft.com/office/officeart/2005/8/layout/vList3"/>
    <dgm:cxn modelId="{401513C7-C5E9-4952-BB8A-5C0EB976C46A}" type="presParOf" srcId="{550BE08C-D0CC-4DFA-B644-8BF77D0B0FB5}" destId="{0177E2F7-68C1-49B5-9854-50CC8C995A09}" srcOrd="13" destOrd="0" presId="urn:microsoft.com/office/officeart/2005/8/layout/vList3"/>
    <dgm:cxn modelId="{749CBB54-E98A-46B9-AE4C-261A275EF454}" type="presParOf" srcId="{550BE08C-D0CC-4DFA-B644-8BF77D0B0FB5}" destId="{BC960E26-2B84-4532-93F8-3651F9BFBC5B}" srcOrd="14" destOrd="0" presId="urn:microsoft.com/office/officeart/2005/8/layout/vList3"/>
    <dgm:cxn modelId="{EFA00DBF-A3FE-4542-B6C0-2155A47A217E}" type="presParOf" srcId="{BC960E26-2B84-4532-93F8-3651F9BFBC5B}" destId="{764B334D-09C9-480A-8635-E7D12ED52B60}" srcOrd="0" destOrd="0" presId="urn:microsoft.com/office/officeart/2005/8/layout/vList3"/>
    <dgm:cxn modelId="{72256E6D-0B72-4DA9-9AC4-B026295E47BE}" type="presParOf" srcId="{BC960E26-2B84-4532-93F8-3651F9BFBC5B}" destId="{80B36A3A-C354-46A8-A05F-1EDEBB87FB9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F7818-E69E-416F-89A1-E48021853A65}"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US"/>
        </a:p>
      </dgm:t>
    </dgm:pt>
    <dgm:pt modelId="{0B12FAF6-E3A3-4646-A140-255A75AB1AEE}">
      <dgm:prSet phldrT="[Text]"/>
      <dgm:spPr/>
      <dgm:t>
        <a:bodyPr/>
        <a:lstStyle/>
        <a:p>
          <a:r>
            <a:rPr lang="en-US"/>
            <a:t>Operating</a:t>
          </a:r>
        </a:p>
      </dgm:t>
    </dgm:pt>
    <dgm:pt modelId="{E09AF734-BC08-4503-B899-0F1B328A02C8}" type="parTrans" cxnId="{2A98C092-763B-4A93-8C9B-7442186A7F57}">
      <dgm:prSet/>
      <dgm:spPr/>
      <dgm:t>
        <a:bodyPr/>
        <a:lstStyle/>
        <a:p>
          <a:endParaRPr lang="en-US"/>
        </a:p>
      </dgm:t>
    </dgm:pt>
    <dgm:pt modelId="{C40A3762-330E-4912-8A9B-DBBD5297AB7C}" type="sibTrans" cxnId="{2A98C092-763B-4A93-8C9B-7442186A7F57}">
      <dgm:prSet/>
      <dgm:spPr/>
      <dgm:t>
        <a:bodyPr/>
        <a:lstStyle/>
        <a:p>
          <a:endParaRPr lang="en-US"/>
        </a:p>
      </dgm:t>
    </dgm:pt>
    <dgm:pt modelId="{22E3E904-2A67-4EB8-B31D-D732EA2CB8CE}">
      <dgm:prSet phldrT="[Text]"/>
      <dgm:spPr/>
      <dgm:t>
        <a:bodyPr/>
        <a:lstStyle/>
        <a:p>
          <a:pPr>
            <a:spcBef>
              <a:spcPts val="0"/>
            </a:spcBef>
            <a:spcAft>
              <a:spcPts val="1200"/>
            </a:spcAft>
          </a:pPr>
          <a:r>
            <a:rPr lang="en-US"/>
            <a:t>Additional BLEA classes</a:t>
          </a:r>
        </a:p>
      </dgm:t>
    </dgm:pt>
    <dgm:pt modelId="{E70769D6-7AD1-4AAD-BE2E-1C2078DE88F4}" type="parTrans" cxnId="{39EA8E78-BC13-4CF5-B4CE-D6B4EC3CFDB0}">
      <dgm:prSet/>
      <dgm:spPr/>
      <dgm:t>
        <a:bodyPr/>
        <a:lstStyle/>
        <a:p>
          <a:endParaRPr lang="en-US"/>
        </a:p>
      </dgm:t>
    </dgm:pt>
    <dgm:pt modelId="{70ED1450-A3B6-4FE2-93A2-3756D925EF28}" type="sibTrans" cxnId="{39EA8E78-BC13-4CF5-B4CE-D6B4EC3CFDB0}">
      <dgm:prSet/>
      <dgm:spPr/>
      <dgm:t>
        <a:bodyPr/>
        <a:lstStyle/>
        <a:p>
          <a:endParaRPr lang="en-US"/>
        </a:p>
      </dgm:t>
    </dgm:pt>
    <dgm:pt modelId="{D98EB78D-2DFC-4568-AF98-DA57A461D649}">
      <dgm:prSet phldrT="[Text]"/>
      <dgm:spPr/>
      <dgm:t>
        <a:bodyPr/>
        <a:lstStyle/>
        <a:p>
          <a:pPr>
            <a:spcBef>
              <a:spcPts val="0"/>
            </a:spcBef>
            <a:spcAft>
              <a:spcPts val="1200"/>
            </a:spcAft>
          </a:pPr>
          <a:r>
            <a:rPr lang="en-US"/>
            <a:t>Continued funding for Blake cases</a:t>
          </a:r>
        </a:p>
      </dgm:t>
    </dgm:pt>
    <dgm:pt modelId="{7E744A8C-D107-4FFB-B032-E5217CB79E1B}" type="parTrans" cxnId="{C3D7BF6E-9310-4683-B026-E4EBEC844361}">
      <dgm:prSet/>
      <dgm:spPr/>
      <dgm:t>
        <a:bodyPr/>
        <a:lstStyle/>
        <a:p>
          <a:endParaRPr lang="en-US"/>
        </a:p>
      </dgm:t>
    </dgm:pt>
    <dgm:pt modelId="{83AE5D35-A79C-41DF-8207-EF01631CAD57}" type="sibTrans" cxnId="{C3D7BF6E-9310-4683-B026-E4EBEC844361}">
      <dgm:prSet/>
      <dgm:spPr/>
      <dgm:t>
        <a:bodyPr/>
        <a:lstStyle/>
        <a:p>
          <a:endParaRPr lang="en-US"/>
        </a:p>
      </dgm:t>
    </dgm:pt>
    <dgm:pt modelId="{91C41C41-1B4B-4ABF-A053-EB89AE3C3337}">
      <dgm:prSet phldrT="[Text]"/>
      <dgm:spPr/>
      <dgm:t>
        <a:bodyPr/>
        <a:lstStyle/>
        <a:p>
          <a:r>
            <a:rPr lang="en-US"/>
            <a:t>Transportation</a:t>
          </a:r>
        </a:p>
      </dgm:t>
    </dgm:pt>
    <dgm:pt modelId="{B8E53491-D824-44BE-9009-7E7F444ED955}" type="parTrans" cxnId="{2F1AA1B2-CFFA-4F5F-8C24-2DC5DEBEC13F}">
      <dgm:prSet/>
      <dgm:spPr/>
      <dgm:t>
        <a:bodyPr/>
        <a:lstStyle/>
        <a:p>
          <a:endParaRPr lang="en-US"/>
        </a:p>
      </dgm:t>
    </dgm:pt>
    <dgm:pt modelId="{BAAC13A1-38C4-45FF-BC11-9A3EF8F4AE8D}" type="sibTrans" cxnId="{2F1AA1B2-CFFA-4F5F-8C24-2DC5DEBEC13F}">
      <dgm:prSet/>
      <dgm:spPr/>
      <dgm:t>
        <a:bodyPr/>
        <a:lstStyle/>
        <a:p>
          <a:endParaRPr lang="en-US"/>
        </a:p>
      </dgm:t>
    </dgm:pt>
    <dgm:pt modelId="{1D2A551B-7764-409D-A674-D540A81ED446}">
      <dgm:prSet phldrT="[Text]"/>
      <dgm:spPr/>
      <dgm:t>
        <a:bodyPr/>
        <a:lstStyle/>
        <a:p>
          <a:pPr>
            <a:spcAft>
              <a:spcPts val="600"/>
            </a:spcAft>
          </a:pPr>
          <a:r>
            <a:rPr lang="en-US"/>
            <a:t>$287 million for TIB</a:t>
          </a:r>
        </a:p>
      </dgm:t>
    </dgm:pt>
    <dgm:pt modelId="{9FE1D176-DBF9-480A-AB9E-833632A8BBA0}" type="parTrans" cxnId="{E9906433-9E42-489F-BD6D-2BBDD574CBEC}">
      <dgm:prSet/>
      <dgm:spPr/>
      <dgm:t>
        <a:bodyPr/>
        <a:lstStyle/>
        <a:p>
          <a:endParaRPr lang="en-US"/>
        </a:p>
      </dgm:t>
    </dgm:pt>
    <dgm:pt modelId="{DA2788C1-3D46-4CE1-A503-1CA5D03B8192}" type="sibTrans" cxnId="{E9906433-9E42-489F-BD6D-2BBDD574CBEC}">
      <dgm:prSet/>
      <dgm:spPr/>
      <dgm:t>
        <a:bodyPr/>
        <a:lstStyle/>
        <a:p>
          <a:endParaRPr lang="en-US"/>
        </a:p>
      </dgm:t>
    </dgm:pt>
    <dgm:pt modelId="{06C6B9C5-5469-4C50-806E-A908FCC8E294}">
      <dgm:prSet phldrT="[Text]"/>
      <dgm:spPr/>
      <dgm:t>
        <a:bodyPr/>
        <a:lstStyle/>
        <a:p>
          <a:r>
            <a:rPr lang="en-US"/>
            <a:t>Capital</a:t>
          </a:r>
        </a:p>
      </dgm:t>
    </dgm:pt>
    <dgm:pt modelId="{722CFCAF-AE98-4D80-8871-4B467D23D6F4}" type="parTrans" cxnId="{BC761715-856B-4BA7-AECC-82461C0F95F5}">
      <dgm:prSet/>
      <dgm:spPr/>
      <dgm:t>
        <a:bodyPr/>
        <a:lstStyle/>
        <a:p>
          <a:endParaRPr lang="en-US"/>
        </a:p>
      </dgm:t>
    </dgm:pt>
    <dgm:pt modelId="{D67E036C-F551-472E-B383-257098D30441}" type="sibTrans" cxnId="{BC761715-856B-4BA7-AECC-82461C0F95F5}">
      <dgm:prSet/>
      <dgm:spPr/>
      <dgm:t>
        <a:bodyPr/>
        <a:lstStyle/>
        <a:p>
          <a:endParaRPr lang="en-US"/>
        </a:p>
      </dgm:t>
    </dgm:pt>
    <dgm:pt modelId="{DCB13737-3C76-4BF5-9CD3-FE6307396C2B}">
      <dgm:prSet phldrT="[Text]"/>
      <dgm:spPr/>
      <dgm:t>
        <a:bodyPr/>
        <a:lstStyle/>
        <a:p>
          <a:pPr>
            <a:spcAft>
              <a:spcPts val="1200"/>
            </a:spcAft>
          </a:pPr>
          <a:r>
            <a:rPr lang="en-US"/>
            <a:t>$400 million for the Housing Trust Fund</a:t>
          </a:r>
        </a:p>
      </dgm:t>
    </dgm:pt>
    <dgm:pt modelId="{0AE684C2-A464-4ED2-8DBF-FAD8C496C679}" type="parTrans" cxnId="{02719974-756C-46EB-986B-DF728F35D0D3}">
      <dgm:prSet/>
      <dgm:spPr/>
      <dgm:t>
        <a:bodyPr/>
        <a:lstStyle/>
        <a:p>
          <a:endParaRPr lang="en-US"/>
        </a:p>
      </dgm:t>
    </dgm:pt>
    <dgm:pt modelId="{E1C1B040-8546-4C06-8C89-006D27605A17}" type="sibTrans" cxnId="{02719974-756C-46EB-986B-DF728F35D0D3}">
      <dgm:prSet/>
      <dgm:spPr/>
      <dgm:t>
        <a:bodyPr/>
        <a:lstStyle/>
        <a:p>
          <a:endParaRPr lang="en-US"/>
        </a:p>
      </dgm:t>
    </dgm:pt>
    <dgm:pt modelId="{E13FCC76-50EF-49A8-B519-1946378E3101}">
      <dgm:prSet phldrT="[Text]"/>
      <dgm:spPr/>
      <dgm:t>
        <a:bodyPr/>
        <a:lstStyle/>
        <a:p>
          <a:pPr>
            <a:spcAft>
              <a:spcPts val="1200"/>
            </a:spcAft>
          </a:pPr>
          <a:r>
            <a:rPr lang="en-US"/>
            <a:t>$200 million for </a:t>
          </a:r>
          <a:r>
            <a:rPr lang="en-US">
              <a:latin typeface="Calibri Light" panose="020F0302020204030204"/>
            </a:rPr>
            <a:t>broadband</a:t>
          </a:r>
          <a:endParaRPr lang="en-US"/>
        </a:p>
      </dgm:t>
    </dgm:pt>
    <dgm:pt modelId="{717E16EC-16F9-44D7-9AD7-1A55DE298F0E}" type="parTrans" cxnId="{7F67A2F1-335E-4670-9BDB-C75B9521E3F1}">
      <dgm:prSet/>
      <dgm:spPr/>
      <dgm:t>
        <a:bodyPr/>
        <a:lstStyle/>
        <a:p>
          <a:endParaRPr lang="en-US"/>
        </a:p>
      </dgm:t>
    </dgm:pt>
    <dgm:pt modelId="{8FF5A1C3-3C77-4BF1-8970-249B12FBEF60}" type="sibTrans" cxnId="{7F67A2F1-335E-4670-9BDB-C75B9521E3F1}">
      <dgm:prSet/>
      <dgm:spPr/>
      <dgm:t>
        <a:bodyPr/>
        <a:lstStyle/>
        <a:p>
          <a:endParaRPr lang="en-US"/>
        </a:p>
      </dgm:t>
    </dgm:pt>
    <dgm:pt modelId="{F704467C-93A8-4A2B-BFCA-1F3AFE19B2F8}">
      <dgm:prSet phldrT="[Text]"/>
      <dgm:spPr/>
      <dgm:t>
        <a:bodyPr/>
        <a:lstStyle/>
        <a:p>
          <a:pPr>
            <a:spcBef>
              <a:spcPts val="0"/>
            </a:spcBef>
            <a:spcAft>
              <a:spcPts val="1200"/>
            </a:spcAft>
          </a:pPr>
          <a:r>
            <a:rPr lang="en-US"/>
            <a:t>Alternative response grants</a:t>
          </a:r>
        </a:p>
      </dgm:t>
    </dgm:pt>
    <dgm:pt modelId="{4D672CD8-F9DB-4CDF-8B8E-E1C4473DF6EF}" type="parTrans" cxnId="{2047778C-9F47-47A3-933E-293EC7BE909C}">
      <dgm:prSet/>
      <dgm:spPr/>
      <dgm:t>
        <a:bodyPr/>
        <a:lstStyle/>
        <a:p>
          <a:endParaRPr lang="en-US"/>
        </a:p>
      </dgm:t>
    </dgm:pt>
    <dgm:pt modelId="{7D2D27BC-B8B0-462A-B859-2E604CC8EF16}" type="sibTrans" cxnId="{2047778C-9F47-47A3-933E-293EC7BE909C}">
      <dgm:prSet/>
      <dgm:spPr/>
      <dgm:t>
        <a:bodyPr/>
        <a:lstStyle/>
        <a:p>
          <a:endParaRPr lang="en-US"/>
        </a:p>
      </dgm:t>
    </dgm:pt>
    <dgm:pt modelId="{B0F7C5B6-AB76-4307-A28E-D7681028518B}">
      <dgm:prSet phldrT="[Text]"/>
      <dgm:spPr/>
      <dgm:t>
        <a:bodyPr/>
        <a:lstStyle/>
        <a:p>
          <a:pPr>
            <a:spcBef>
              <a:spcPts val="0"/>
            </a:spcBef>
            <a:spcAft>
              <a:spcPts val="1200"/>
            </a:spcAft>
          </a:pPr>
          <a:r>
            <a:rPr lang="en-US"/>
            <a:t>Housing &amp; homeless assistance</a:t>
          </a:r>
        </a:p>
      </dgm:t>
    </dgm:pt>
    <dgm:pt modelId="{43A12B75-1F15-4A34-9801-331ADCCDADD1}" type="parTrans" cxnId="{56FF33FE-9651-4D3A-B308-441F65DDA681}">
      <dgm:prSet/>
      <dgm:spPr/>
      <dgm:t>
        <a:bodyPr/>
        <a:lstStyle/>
        <a:p>
          <a:endParaRPr lang="en-US"/>
        </a:p>
      </dgm:t>
    </dgm:pt>
    <dgm:pt modelId="{1AF0F1DD-D21B-4DD2-A554-8DE08C02E19C}" type="sibTrans" cxnId="{56FF33FE-9651-4D3A-B308-441F65DDA681}">
      <dgm:prSet/>
      <dgm:spPr/>
      <dgm:t>
        <a:bodyPr/>
        <a:lstStyle/>
        <a:p>
          <a:endParaRPr lang="en-US"/>
        </a:p>
      </dgm:t>
    </dgm:pt>
    <dgm:pt modelId="{FDE3764E-8DCE-4B76-B612-9C0301FC2836}">
      <dgm:prSet phldrT="[Text]"/>
      <dgm:spPr/>
      <dgm:t>
        <a:bodyPr/>
        <a:lstStyle/>
        <a:p>
          <a:pPr>
            <a:spcAft>
              <a:spcPts val="1200"/>
            </a:spcAft>
          </a:pPr>
          <a:r>
            <a:rPr lang="en-US"/>
            <a:t>$60 million for CHIP</a:t>
          </a:r>
        </a:p>
      </dgm:t>
    </dgm:pt>
    <dgm:pt modelId="{7D5C4009-48D2-42FE-908F-672D9F51BA4F}" type="parTrans" cxnId="{0AFB6905-88B9-412B-A085-97D731FE8F10}">
      <dgm:prSet/>
      <dgm:spPr/>
      <dgm:t>
        <a:bodyPr/>
        <a:lstStyle/>
        <a:p>
          <a:endParaRPr lang="en-US"/>
        </a:p>
      </dgm:t>
    </dgm:pt>
    <dgm:pt modelId="{68F6E149-7A1B-47CE-98E6-0B962F061153}" type="sibTrans" cxnId="{0AFB6905-88B9-412B-A085-97D731FE8F10}">
      <dgm:prSet/>
      <dgm:spPr/>
      <dgm:t>
        <a:bodyPr/>
        <a:lstStyle/>
        <a:p>
          <a:endParaRPr lang="en-US"/>
        </a:p>
      </dgm:t>
    </dgm:pt>
    <dgm:pt modelId="{231BC226-38C8-45A3-8A84-2AABBC9532C9}">
      <dgm:prSet phldrT="[Text]"/>
      <dgm:spPr/>
      <dgm:t>
        <a:bodyPr/>
        <a:lstStyle/>
        <a:p>
          <a:pPr>
            <a:spcAft>
              <a:spcPts val="1200"/>
            </a:spcAft>
          </a:pPr>
          <a:r>
            <a:rPr lang="en-US"/>
            <a:t>Additional Drinking Water Assistance Account funding</a:t>
          </a:r>
        </a:p>
      </dgm:t>
    </dgm:pt>
    <dgm:pt modelId="{BE2A800F-0B81-4B32-A969-43D659555457}" type="parTrans" cxnId="{4FAD5DA7-39DE-49ED-8C2D-14C6E7ECF0A5}">
      <dgm:prSet/>
      <dgm:spPr/>
      <dgm:t>
        <a:bodyPr/>
        <a:lstStyle/>
        <a:p>
          <a:endParaRPr lang="en-US"/>
        </a:p>
      </dgm:t>
    </dgm:pt>
    <dgm:pt modelId="{ABDC9AB0-A4AA-48EB-85B0-DB916CD308A4}" type="sibTrans" cxnId="{4FAD5DA7-39DE-49ED-8C2D-14C6E7ECF0A5}">
      <dgm:prSet/>
      <dgm:spPr/>
      <dgm:t>
        <a:bodyPr/>
        <a:lstStyle/>
        <a:p>
          <a:endParaRPr lang="en-US"/>
        </a:p>
      </dgm:t>
    </dgm:pt>
    <dgm:pt modelId="{59A255EF-A03A-4637-AF02-16AF7509A355}">
      <dgm:prSet phldrT="[Text]"/>
      <dgm:spPr/>
      <dgm:t>
        <a:bodyPr/>
        <a:lstStyle/>
        <a:p>
          <a:pPr>
            <a:spcAft>
              <a:spcPts val="1200"/>
            </a:spcAft>
          </a:pPr>
          <a:r>
            <a:rPr lang="en-US"/>
            <a:t>$25 million for CERB</a:t>
          </a:r>
        </a:p>
      </dgm:t>
    </dgm:pt>
    <dgm:pt modelId="{889A7B1D-7476-42A2-A178-8017850A8CE6}" type="parTrans" cxnId="{C7EA4BE8-4517-407C-9564-CE1B60F0B482}">
      <dgm:prSet/>
      <dgm:spPr/>
      <dgm:t>
        <a:bodyPr/>
        <a:lstStyle/>
        <a:p>
          <a:endParaRPr lang="en-US"/>
        </a:p>
      </dgm:t>
    </dgm:pt>
    <dgm:pt modelId="{F0D6AB70-8347-4856-806D-1556C619E33F}" type="sibTrans" cxnId="{C7EA4BE8-4517-407C-9564-CE1B60F0B482}">
      <dgm:prSet/>
      <dgm:spPr/>
      <dgm:t>
        <a:bodyPr/>
        <a:lstStyle/>
        <a:p>
          <a:endParaRPr lang="en-US"/>
        </a:p>
      </dgm:t>
    </dgm:pt>
    <dgm:pt modelId="{5D254209-E016-406F-A5C2-AE0564E5EC25}">
      <dgm:prSet phldrT="[Text]"/>
      <dgm:spPr/>
      <dgm:t>
        <a:bodyPr/>
        <a:lstStyle/>
        <a:p>
          <a:pPr>
            <a:spcAft>
              <a:spcPts val="1200"/>
            </a:spcAft>
          </a:pPr>
          <a:r>
            <a:rPr lang="en-US"/>
            <a:t>Fully funded the PWAA</a:t>
          </a:r>
        </a:p>
      </dgm:t>
    </dgm:pt>
    <dgm:pt modelId="{C7F5CF9F-8EA7-494F-9B98-7225BEC5FCB3}" type="parTrans" cxnId="{DB7DAFB1-D67C-4EED-9670-5A68FCC964D6}">
      <dgm:prSet/>
      <dgm:spPr/>
      <dgm:t>
        <a:bodyPr/>
        <a:lstStyle/>
        <a:p>
          <a:endParaRPr lang="en-US"/>
        </a:p>
      </dgm:t>
    </dgm:pt>
    <dgm:pt modelId="{6240DBE2-6489-4A38-B637-06CE489BFE2C}" type="sibTrans" cxnId="{DB7DAFB1-D67C-4EED-9670-5A68FCC964D6}">
      <dgm:prSet/>
      <dgm:spPr/>
      <dgm:t>
        <a:bodyPr/>
        <a:lstStyle/>
        <a:p>
          <a:endParaRPr lang="en-US"/>
        </a:p>
      </dgm:t>
    </dgm:pt>
    <dgm:pt modelId="{D2D971B0-6DB0-4164-8FED-EF648EE4C41E}">
      <dgm:prSet phldrT="[Text]"/>
      <dgm:spPr/>
      <dgm:t>
        <a:bodyPr/>
        <a:lstStyle/>
        <a:p>
          <a:pPr>
            <a:spcBef>
              <a:spcPts val="0"/>
            </a:spcBef>
            <a:spcAft>
              <a:spcPts val="1200"/>
            </a:spcAft>
          </a:pPr>
          <a:r>
            <a:rPr lang="en-US"/>
            <a:t>$150 million to move people from encampments</a:t>
          </a:r>
        </a:p>
      </dgm:t>
    </dgm:pt>
    <dgm:pt modelId="{776FD426-1320-4DD5-9791-6B7EE0FD63C6}" type="parTrans" cxnId="{56046C15-FA6A-4F9D-956B-A0EF83C87AC7}">
      <dgm:prSet/>
      <dgm:spPr/>
      <dgm:t>
        <a:bodyPr/>
        <a:lstStyle/>
        <a:p>
          <a:endParaRPr lang="en-US"/>
        </a:p>
      </dgm:t>
    </dgm:pt>
    <dgm:pt modelId="{D167A066-7705-4B18-8EFA-2B1A0A3E3AE2}" type="sibTrans" cxnId="{56046C15-FA6A-4F9D-956B-A0EF83C87AC7}">
      <dgm:prSet/>
      <dgm:spPr/>
      <dgm:t>
        <a:bodyPr/>
        <a:lstStyle/>
        <a:p>
          <a:endParaRPr lang="en-US"/>
        </a:p>
      </dgm:t>
    </dgm:pt>
    <dgm:pt modelId="{06C153A8-7D86-4EB2-A055-E5EFCCE563D5}">
      <dgm:prSet phldrT="[Text]"/>
      <dgm:spPr/>
      <dgm:t>
        <a:bodyPr/>
        <a:lstStyle/>
        <a:p>
          <a:pPr>
            <a:spcAft>
              <a:spcPts val="600"/>
            </a:spcAft>
          </a:pPr>
          <a:r>
            <a:rPr lang="en-US"/>
            <a:t>$70 million </a:t>
          </a:r>
          <a:r>
            <a:rPr lang="en-US">
              <a:latin typeface="Calibri Light" panose="020F0302020204030204"/>
            </a:rPr>
            <a:t>Safe</a:t>
          </a:r>
          <a:r>
            <a:rPr lang="en-US"/>
            <a:t> </a:t>
          </a:r>
          <a:r>
            <a:rPr lang="en-US">
              <a:latin typeface="Calibri Light" panose="020F0302020204030204"/>
            </a:rPr>
            <a:t>Routes</a:t>
          </a:r>
          <a:r>
            <a:rPr lang="en-US"/>
            <a:t> to </a:t>
          </a:r>
          <a:r>
            <a:rPr lang="en-US">
              <a:latin typeface="Calibri Light" panose="020F0302020204030204"/>
            </a:rPr>
            <a:t>Schools</a:t>
          </a:r>
          <a:endParaRPr lang="en-US"/>
        </a:p>
      </dgm:t>
    </dgm:pt>
    <dgm:pt modelId="{2A513D80-6F74-4A53-9631-5796E5C4CE40}" type="parTrans" cxnId="{4FAED3BD-BD11-4325-B148-48CB4806541E}">
      <dgm:prSet/>
      <dgm:spPr/>
      <dgm:t>
        <a:bodyPr/>
        <a:lstStyle/>
        <a:p>
          <a:endParaRPr lang="en-US"/>
        </a:p>
      </dgm:t>
    </dgm:pt>
    <dgm:pt modelId="{8367F5C4-A061-4A31-B4A1-95F47B891704}" type="sibTrans" cxnId="{4FAED3BD-BD11-4325-B148-48CB4806541E}">
      <dgm:prSet/>
      <dgm:spPr/>
      <dgm:t>
        <a:bodyPr/>
        <a:lstStyle/>
        <a:p>
          <a:endParaRPr lang="en-US"/>
        </a:p>
      </dgm:t>
    </dgm:pt>
    <dgm:pt modelId="{F585F650-3CB2-4977-B459-6837CE58337D}">
      <dgm:prSet phldrT="[Text]"/>
      <dgm:spPr/>
      <dgm:t>
        <a:bodyPr/>
        <a:lstStyle/>
        <a:p>
          <a:pPr>
            <a:spcAft>
              <a:spcPts val="600"/>
            </a:spcAft>
          </a:pPr>
          <a:r>
            <a:rPr lang="en-US"/>
            <a:t>$1 billion for state and local culverts</a:t>
          </a:r>
        </a:p>
      </dgm:t>
    </dgm:pt>
    <dgm:pt modelId="{87828C73-02CC-46DC-98D1-3F64274B0E87}" type="parTrans" cxnId="{B563A457-FE30-41BC-86F0-D0A0108BE2BF}">
      <dgm:prSet/>
      <dgm:spPr/>
      <dgm:t>
        <a:bodyPr/>
        <a:lstStyle/>
        <a:p>
          <a:endParaRPr lang="en-US"/>
        </a:p>
      </dgm:t>
    </dgm:pt>
    <dgm:pt modelId="{81C39D44-880A-4E9C-95AD-83A4BE9927FC}" type="sibTrans" cxnId="{B563A457-FE30-41BC-86F0-D0A0108BE2BF}">
      <dgm:prSet/>
      <dgm:spPr/>
      <dgm:t>
        <a:bodyPr/>
        <a:lstStyle/>
        <a:p>
          <a:endParaRPr lang="en-US"/>
        </a:p>
      </dgm:t>
    </dgm:pt>
    <dgm:pt modelId="{1C034D83-69E5-4963-96CB-55B5D0FFA0CC}">
      <dgm:prSet phldrT="[Text]"/>
      <dgm:spPr/>
      <dgm:t>
        <a:bodyPr/>
        <a:lstStyle/>
        <a:p>
          <a:pPr>
            <a:spcAft>
              <a:spcPts val="600"/>
            </a:spcAft>
          </a:pPr>
          <a:r>
            <a:rPr lang="en-US"/>
            <a:t>$23.7 million for pilot federal funds exchange</a:t>
          </a:r>
        </a:p>
      </dgm:t>
    </dgm:pt>
    <dgm:pt modelId="{3CF5C6E0-B52C-45E0-A78A-3B2812DA7602}" type="parTrans" cxnId="{06F68CB5-4F10-4649-9B52-CB1EAEF79667}">
      <dgm:prSet/>
      <dgm:spPr/>
      <dgm:t>
        <a:bodyPr/>
        <a:lstStyle/>
        <a:p>
          <a:endParaRPr lang="en-US"/>
        </a:p>
      </dgm:t>
    </dgm:pt>
    <dgm:pt modelId="{32899494-531F-4119-B2E8-1737C8F6C18B}" type="sibTrans" cxnId="{06F68CB5-4F10-4649-9B52-CB1EAEF79667}">
      <dgm:prSet/>
      <dgm:spPr/>
      <dgm:t>
        <a:bodyPr/>
        <a:lstStyle/>
        <a:p>
          <a:endParaRPr lang="en-US"/>
        </a:p>
      </dgm:t>
    </dgm:pt>
    <dgm:pt modelId="{A2781AF1-F501-41C4-8671-6EC5AAEBAF65}">
      <dgm:prSet phldrT="[Text]"/>
      <dgm:spPr/>
      <dgm:t>
        <a:bodyPr/>
        <a:lstStyle/>
        <a:p>
          <a:pPr>
            <a:spcAft>
              <a:spcPts val="600"/>
            </a:spcAft>
          </a:pPr>
          <a:r>
            <a:rPr lang="en-US"/>
            <a:t>$2.5 million for truck parking sites</a:t>
          </a:r>
        </a:p>
      </dgm:t>
    </dgm:pt>
    <dgm:pt modelId="{9B7F654F-F255-4ACF-AF3D-C7CDECE0AAF3}" type="parTrans" cxnId="{552F5084-87BA-47E0-AFDC-A61257B1528D}">
      <dgm:prSet/>
      <dgm:spPr/>
      <dgm:t>
        <a:bodyPr/>
        <a:lstStyle/>
        <a:p>
          <a:endParaRPr lang="en-US"/>
        </a:p>
      </dgm:t>
    </dgm:pt>
    <dgm:pt modelId="{AFEFD2C1-AE1F-410D-A559-A05030678499}" type="sibTrans" cxnId="{552F5084-87BA-47E0-AFDC-A61257B1528D}">
      <dgm:prSet/>
      <dgm:spPr/>
      <dgm:t>
        <a:bodyPr/>
        <a:lstStyle/>
        <a:p>
          <a:endParaRPr lang="en-US"/>
        </a:p>
      </dgm:t>
    </dgm:pt>
    <dgm:pt modelId="{8DC40604-3847-4106-B569-1BC2A1514BCB}">
      <dgm:prSet phldrT="[Text]"/>
      <dgm:spPr/>
      <dgm:t>
        <a:bodyPr/>
        <a:lstStyle/>
        <a:p>
          <a:pPr>
            <a:spcAft>
              <a:spcPts val="600"/>
            </a:spcAft>
          </a:pPr>
          <a:r>
            <a:rPr lang="en-US"/>
            <a:t>Study of a statewide retail delivery fee</a:t>
          </a:r>
        </a:p>
      </dgm:t>
    </dgm:pt>
    <dgm:pt modelId="{1311AA54-BBB5-4475-84CF-5CB747549CD3}" type="parTrans" cxnId="{D80A6417-2240-4564-8AEC-C21A7941B80F}">
      <dgm:prSet/>
      <dgm:spPr/>
      <dgm:t>
        <a:bodyPr/>
        <a:lstStyle/>
        <a:p>
          <a:endParaRPr lang="en-US"/>
        </a:p>
      </dgm:t>
    </dgm:pt>
    <dgm:pt modelId="{3F4795BF-FE48-42B8-B307-FC98FC30FA2E}" type="sibTrans" cxnId="{D80A6417-2240-4564-8AEC-C21A7941B80F}">
      <dgm:prSet/>
      <dgm:spPr/>
      <dgm:t>
        <a:bodyPr/>
        <a:lstStyle/>
        <a:p>
          <a:endParaRPr lang="en-US"/>
        </a:p>
      </dgm:t>
    </dgm:pt>
    <dgm:pt modelId="{3D8A991E-2CB3-41B4-AF1E-5DBB67AC4D2F}">
      <dgm:prSet phldrT="[Text]"/>
      <dgm:spPr/>
      <dgm:t>
        <a:bodyPr/>
        <a:lstStyle/>
        <a:p>
          <a:pPr>
            <a:spcAft>
              <a:spcPts val="600"/>
            </a:spcAft>
          </a:pPr>
          <a:r>
            <a:rPr lang="en-US"/>
            <a:t>Study of collaborative partnerships on local delivery of state projects</a:t>
          </a:r>
        </a:p>
      </dgm:t>
    </dgm:pt>
    <dgm:pt modelId="{C4F4039E-167E-4511-B256-FA34A96930EB}" type="parTrans" cxnId="{3C923A45-F7B8-4F65-ADF7-0039E2557CDE}">
      <dgm:prSet/>
      <dgm:spPr/>
      <dgm:t>
        <a:bodyPr/>
        <a:lstStyle/>
        <a:p>
          <a:endParaRPr lang="en-US"/>
        </a:p>
      </dgm:t>
    </dgm:pt>
    <dgm:pt modelId="{D218462D-257B-4C19-85F8-DF69B60348D9}" type="sibTrans" cxnId="{3C923A45-F7B8-4F65-ADF7-0039E2557CDE}">
      <dgm:prSet/>
      <dgm:spPr/>
      <dgm:t>
        <a:bodyPr/>
        <a:lstStyle/>
        <a:p>
          <a:endParaRPr lang="en-US"/>
        </a:p>
      </dgm:t>
    </dgm:pt>
    <dgm:pt modelId="{50111A66-4FD7-41BD-AEFD-67861D8D3036}">
      <dgm:prSet phldrT="[Text]"/>
      <dgm:spPr/>
      <dgm:t>
        <a:bodyPr/>
        <a:lstStyle/>
        <a:p>
          <a:pPr>
            <a:spcBef>
              <a:spcPts val="0"/>
            </a:spcBef>
            <a:spcAft>
              <a:spcPts val="1200"/>
            </a:spcAft>
          </a:pPr>
          <a:r>
            <a:rPr lang="en-US"/>
            <a:t>Diversion program grants</a:t>
          </a:r>
        </a:p>
      </dgm:t>
    </dgm:pt>
    <dgm:pt modelId="{E64A5308-CFF6-45E8-8EA1-2DFD0BE63FD4}" type="parTrans" cxnId="{B6E34AA8-1C41-49D2-A11C-5F422D408D13}">
      <dgm:prSet/>
      <dgm:spPr/>
      <dgm:t>
        <a:bodyPr/>
        <a:lstStyle/>
        <a:p>
          <a:endParaRPr lang="en-US"/>
        </a:p>
      </dgm:t>
    </dgm:pt>
    <dgm:pt modelId="{56D6BC08-8318-4CF4-92B2-4C07F87CB9F3}" type="sibTrans" cxnId="{B6E34AA8-1C41-49D2-A11C-5F422D408D13}">
      <dgm:prSet/>
      <dgm:spPr/>
      <dgm:t>
        <a:bodyPr/>
        <a:lstStyle/>
        <a:p>
          <a:endParaRPr lang="en-US"/>
        </a:p>
      </dgm:t>
    </dgm:pt>
    <dgm:pt modelId="{671261A0-E3F6-4051-9E3F-DFF5D1ABD204}">
      <dgm:prSet phldrT="[Text]"/>
      <dgm:spPr/>
      <dgm:t>
        <a:bodyPr/>
        <a:lstStyle/>
        <a:p>
          <a:pPr>
            <a:spcBef>
              <a:spcPts val="0"/>
            </a:spcBef>
            <a:spcAft>
              <a:spcPts val="1200"/>
            </a:spcAft>
          </a:pPr>
          <a:r>
            <a:rPr lang="en-US"/>
            <a:t>Behavioral health investments</a:t>
          </a:r>
        </a:p>
      </dgm:t>
    </dgm:pt>
    <dgm:pt modelId="{5A3E9A98-844C-486D-B8A2-5BEC81DD46D4}" type="sibTrans" cxnId="{E3B1E928-CAAB-43DF-9505-491CD08E6F57}">
      <dgm:prSet/>
      <dgm:spPr/>
      <dgm:t>
        <a:bodyPr/>
        <a:lstStyle/>
        <a:p>
          <a:endParaRPr lang="en-US"/>
        </a:p>
      </dgm:t>
    </dgm:pt>
    <dgm:pt modelId="{0A9A49F9-07B2-4614-858B-00C336930145}" type="parTrans" cxnId="{E3B1E928-CAAB-43DF-9505-491CD08E6F57}">
      <dgm:prSet/>
      <dgm:spPr/>
      <dgm:t>
        <a:bodyPr/>
        <a:lstStyle/>
        <a:p>
          <a:endParaRPr lang="en-US"/>
        </a:p>
      </dgm:t>
    </dgm:pt>
    <dgm:pt modelId="{D2E1BD50-F670-4137-88EF-E142A4E0F7E5}">
      <dgm:prSet phldrT="[Text]"/>
      <dgm:spPr/>
      <dgm:t>
        <a:bodyPr/>
        <a:lstStyle/>
        <a:p>
          <a:pPr>
            <a:spcAft>
              <a:spcPts val="1200"/>
            </a:spcAft>
          </a:pPr>
          <a:r>
            <a:rPr lang="en-US"/>
            <a:t>$48.4 million for culverts</a:t>
          </a:r>
        </a:p>
      </dgm:t>
    </dgm:pt>
    <dgm:pt modelId="{6C073BF7-3DE5-485D-9C16-AD6A7F9B97C0}" type="parTrans" cxnId="{AD5D375D-7FDA-4715-A6BD-1D8E85F7D35C}">
      <dgm:prSet/>
      <dgm:spPr/>
    </dgm:pt>
    <dgm:pt modelId="{8DD2A0A8-E2A6-4F10-ADE9-8B472E0A89B4}" type="sibTrans" cxnId="{AD5D375D-7FDA-4715-A6BD-1D8E85F7D35C}">
      <dgm:prSet/>
      <dgm:spPr/>
    </dgm:pt>
    <dgm:pt modelId="{487565F1-F27A-4A6D-AC46-5EF18DC1CAF0}">
      <dgm:prSet phldrT="[Text]"/>
      <dgm:spPr/>
      <dgm:t>
        <a:bodyPr/>
        <a:lstStyle/>
        <a:p>
          <a:pPr>
            <a:spcAft>
              <a:spcPts val="1200"/>
            </a:spcAft>
          </a:pPr>
          <a:r>
            <a:rPr lang="en-US"/>
            <a:t>$211 million for </a:t>
          </a:r>
          <a:r>
            <a:rPr lang="en-US">
              <a:latin typeface="Calibri Light" panose="020F0302020204030204"/>
            </a:rPr>
            <a:t>behavioral</a:t>
          </a:r>
          <a:r>
            <a:rPr lang="en-US"/>
            <a:t> health capacity grants</a:t>
          </a:r>
        </a:p>
      </dgm:t>
    </dgm:pt>
    <dgm:pt modelId="{D12C4F20-FAB1-4A9E-9736-1689FA3FFE2B}" type="parTrans" cxnId="{653D750E-238C-42CD-9BD8-358692E9F513}">
      <dgm:prSet/>
      <dgm:spPr/>
    </dgm:pt>
    <dgm:pt modelId="{8CCCDE75-BEBA-42F1-8C28-C933A0526872}" type="sibTrans" cxnId="{653D750E-238C-42CD-9BD8-358692E9F513}">
      <dgm:prSet/>
      <dgm:spPr/>
    </dgm:pt>
    <dgm:pt modelId="{016C4FFA-CE6F-4A68-889D-7835286C3CEA}">
      <dgm:prSet phldrT="[Text]"/>
      <dgm:spPr/>
      <dgm:t>
        <a:bodyPr/>
        <a:lstStyle/>
        <a:p>
          <a:pPr>
            <a:spcAft>
              <a:spcPts val="600"/>
            </a:spcAft>
          </a:pPr>
          <a:r>
            <a:rPr lang="en-US"/>
            <a:t>$45.7 million for FMSIB</a:t>
          </a:r>
        </a:p>
      </dgm:t>
    </dgm:pt>
    <dgm:pt modelId="{EC4CF28B-064C-496D-91F2-03FB0188571C}" type="parTrans" cxnId="{3EF63AF9-7C9F-437A-A350-453335C52DEF}">
      <dgm:prSet/>
      <dgm:spPr/>
    </dgm:pt>
    <dgm:pt modelId="{99866F21-0993-4866-A392-3C53E252F8E8}" type="sibTrans" cxnId="{3EF63AF9-7C9F-437A-A350-453335C52DEF}">
      <dgm:prSet/>
      <dgm:spPr/>
    </dgm:pt>
    <dgm:pt modelId="{76F35346-FEA6-4700-A052-037A4CB468BA}" type="pres">
      <dgm:prSet presAssocID="{ABCF7818-E69E-416F-89A1-E48021853A65}" presName="linearFlow" presStyleCnt="0">
        <dgm:presLayoutVars>
          <dgm:dir/>
          <dgm:animLvl val="lvl"/>
          <dgm:resizeHandles/>
        </dgm:presLayoutVars>
      </dgm:prSet>
      <dgm:spPr/>
    </dgm:pt>
    <dgm:pt modelId="{668F8C41-53A2-482E-8C10-23DCCB7027BD}" type="pres">
      <dgm:prSet presAssocID="{0B12FAF6-E3A3-4646-A140-255A75AB1AEE}" presName="compositeNode" presStyleCnt="0">
        <dgm:presLayoutVars>
          <dgm:bulletEnabled val="1"/>
        </dgm:presLayoutVars>
      </dgm:prSet>
      <dgm:spPr/>
    </dgm:pt>
    <dgm:pt modelId="{66305BFB-A439-4B97-9EF5-118347C93B2F}" type="pres">
      <dgm:prSet presAssocID="{0B12FAF6-E3A3-4646-A140-255A75AB1AE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with solid fill"/>
        </a:ext>
      </dgm:extLst>
    </dgm:pt>
    <dgm:pt modelId="{0F5AC5B9-766F-427A-BCD0-52F101FA5024}" type="pres">
      <dgm:prSet presAssocID="{0B12FAF6-E3A3-4646-A140-255A75AB1AEE}" presName="childNode" presStyleLbl="node1" presStyleIdx="0" presStyleCnt="3">
        <dgm:presLayoutVars>
          <dgm:bulletEnabled val="1"/>
        </dgm:presLayoutVars>
      </dgm:prSet>
      <dgm:spPr/>
    </dgm:pt>
    <dgm:pt modelId="{83704B5E-EC20-4AEE-BE81-85CF14EE938A}" type="pres">
      <dgm:prSet presAssocID="{0B12FAF6-E3A3-4646-A140-255A75AB1AEE}" presName="parentNode" presStyleLbl="revTx" presStyleIdx="0" presStyleCnt="3">
        <dgm:presLayoutVars>
          <dgm:chMax val="0"/>
          <dgm:bulletEnabled val="1"/>
        </dgm:presLayoutVars>
      </dgm:prSet>
      <dgm:spPr/>
    </dgm:pt>
    <dgm:pt modelId="{D2B14E62-0396-4958-85F3-EEC68DD19EC4}" type="pres">
      <dgm:prSet presAssocID="{C40A3762-330E-4912-8A9B-DBBD5297AB7C}" presName="sibTrans" presStyleCnt="0"/>
      <dgm:spPr/>
    </dgm:pt>
    <dgm:pt modelId="{03AD3421-62E4-425D-BA05-C3E9B52190C2}" type="pres">
      <dgm:prSet presAssocID="{91C41C41-1B4B-4ABF-A053-EB89AE3C3337}" presName="compositeNode" presStyleCnt="0">
        <dgm:presLayoutVars>
          <dgm:bulletEnabled val="1"/>
        </dgm:presLayoutVars>
      </dgm:prSet>
      <dgm:spPr/>
    </dgm:pt>
    <dgm:pt modelId="{86BCE802-81B0-4F86-B56C-01C9140F27AD}" type="pres">
      <dgm:prSet presAssocID="{91C41C41-1B4B-4ABF-A053-EB89AE3C3337}"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lippery Road with solid fill"/>
        </a:ext>
      </dgm:extLst>
    </dgm:pt>
    <dgm:pt modelId="{908CD001-C539-47DC-9BBF-FF1ED9BEAB22}" type="pres">
      <dgm:prSet presAssocID="{91C41C41-1B4B-4ABF-A053-EB89AE3C3337}" presName="childNode" presStyleLbl="node1" presStyleIdx="1" presStyleCnt="3">
        <dgm:presLayoutVars>
          <dgm:bulletEnabled val="1"/>
        </dgm:presLayoutVars>
      </dgm:prSet>
      <dgm:spPr/>
    </dgm:pt>
    <dgm:pt modelId="{34398938-E616-4211-BEB1-B5F595546E08}" type="pres">
      <dgm:prSet presAssocID="{91C41C41-1B4B-4ABF-A053-EB89AE3C3337}" presName="parentNode" presStyleLbl="revTx" presStyleIdx="1" presStyleCnt="3">
        <dgm:presLayoutVars>
          <dgm:chMax val="0"/>
          <dgm:bulletEnabled val="1"/>
        </dgm:presLayoutVars>
      </dgm:prSet>
      <dgm:spPr/>
    </dgm:pt>
    <dgm:pt modelId="{1FBB38BE-FD85-495A-A702-4A231911CE61}" type="pres">
      <dgm:prSet presAssocID="{BAAC13A1-38C4-45FF-BC11-9A3EF8F4AE8D}" presName="sibTrans" presStyleCnt="0"/>
      <dgm:spPr/>
    </dgm:pt>
    <dgm:pt modelId="{52527EB0-1BA2-4981-96CC-C2BD45E441BD}" type="pres">
      <dgm:prSet presAssocID="{06C6B9C5-5469-4C50-806E-A908FCC8E294}" presName="compositeNode" presStyleCnt="0">
        <dgm:presLayoutVars>
          <dgm:bulletEnabled val="1"/>
        </dgm:presLayoutVars>
      </dgm:prSet>
      <dgm:spPr/>
    </dgm:pt>
    <dgm:pt modelId="{FA6B6D51-42DB-48C6-BE44-0C01889A5ED6}" type="pres">
      <dgm:prSet presAssocID="{06C6B9C5-5469-4C50-806E-A908FCC8E294}"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ement truck with solid fill"/>
        </a:ext>
      </dgm:extLst>
    </dgm:pt>
    <dgm:pt modelId="{D960C1BF-38A5-4DC5-AD18-DC3FD15EDB9E}" type="pres">
      <dgm:prSet presAssocID="{06C6B9C5-5469-4C50-806E-A908FCC8E294}" presName="childNode" presStyleLbl="node1" presStyleIdx="2" presStyleCnt="3">
        <dgm:presLayoutVars>
          <dgm:bulletEnabled val="1"/>
        </dgm:presLayoutVars>
      </dgm:prSet>
      <dgm:spPr/>
    </dgm:pt>
    <dgm:pt modelId="{714420D2-4B32-4F21-B736-EDE9E286B744}" type="pres">
      <dgm:prSet presAssocID="{06C6B9C5-5469-4C50-806E-A908FCC8E294}" presName="parentNode" presStyleLbl="revTx" presStyleIdx="2" presStyleCnt="3">
        <dgm:presLayoutVars>
          <dgm:chMax val="0"/>
          <dgm:bulletEnabled val="1"/>
        </dgm:presLayoutVars>
      </dgm:prSet>
      <dgm:spPr/>
    </dgm:pt>
  </dgm:ptLst>
  <dgm:cxnLst>
    <dgm:cxn modelId="{089BB002-C035-46CA-AF7A-9D61381D0018}" type="presOf" srcId="{1C034D83-69E5-4963-96CB-55B5D0FFA0CC}" destId="{908CD001-C539-47DC-9BBF-FF1ED9BEAB22}" srcOrd="0" destOrd="3" presId="urn:microsoft.com/office/officeart/2005/8/layout/hList2"/>
    <dgm:cxn modelId="{B8047603-546E-437E-A48E-D182E7055EF0}" type="presOf" srcId="{231BC226-38C8-45A3-8A84-2AABBC9532C9}" destId="{D960C1BF-38A5-4DC5-AD18-DC3FD15EDB9E}" srcOrd="0" destOrd="4" presId="urn:microsoft.com/office/officeart/2005/8/layout/hList2"/>
    <dgm:cxn modelId="{0AFB6905-88B9-412B-A085-97D731FE8F10}" srcId="{06C6B9C5-5469-4C50-806E-A908FCC8E294}" destId="{FDE3764E-8DCE-4B76-B612-9C0301FC2836}" srcOrd="3" destOrd="0" parTransId="{7D5C4009-48D2-42FE-908F-672D9F51BA4F}" sibTransId="{68F6E149-7A1B-47CE-98E6-0B962F061153}"/>
    <dgm:cxn modelId="{717EA008-395E-4BE7-8F75-22787D612EF2}" type="presOf" srcId="{D98EB78D-2DFC-4568-AF98-DA57A461D649}" destId="{0F5AC5B9-766F-427A-BCD0-52F101FA5024}" srcOrd="0" destOrd="3" presId="urn:microsoft.com/office/officeart/2005/8/layout/hList2"/>
    <dgm:cxn modelId="{653D750E-238C-42CD-9BD8-358692E9F513}" srcId="{06C6B9C5-5469-4C50-806E-A908FCC8E294}" destId="{487565F1-F27A-4A6D-AC46-5EF18DC1CAF0}" srcOrd="7" destOrd="0" parTransId="{D12C4F20-FAB1-4A9E-9736-1689FA3FFE2B}" sibTransId="{8CCCDE75-BEBA-42F1-8C28-C933A0526872}"/>
    <dgm:cxn modelId="{B2E1650F-4358-4752-B4B5-2568B0C83ED8}" type="presOf" srcId="{06C153A8-7D86-4EB2-A055-E5EFCCE563D5}" destId="{908CD001-C539-47DC-9BBF-FF1ED9BEAB22}" srcOrd="0" destOrd="1" presId="urn:microsoft.com/office/officeart/2005/8/layout/hList2"/>
    <dgm:cxn modelId="{BC761715-856B-4BA7-AECC-82461C0F95F5}" srcId="{ABCF7818-E69E-416F-89A1-E48021853A65}" destId="{06C6B9C5-5469-4C50-806E-A908FCC8E294}" srcOrd="2" destOrd="0" parTransId="{722CFCAF-AE98-4D80-8871-4B467D23D6F4}" sibTransId="{D67E036C-F551-472E-B383-257098D30441}"/>
    <dgm:cxn modelId="{56046C15-FA6A-4F9D-956B-A0EF83C87AC7}" srcId="{0B12FAF6-E3A3-4646-A140-255A75AB1AEE}" destId="{D2D971B0-6DB0-4164-8FED-EF648EE4C41E}" srcOrd="0" destOrd="0" parTransId="{776FD426-1320-4DD5-9791-6B7EE0FD63C6}" sibTransId="{D167A066-7705-4B18-8EFA-2B1A0A3E3AE2}"/>
    <dgm:cxn modelId="{D80A6417-2240-4564-8AEC-C21A7941B80F}" srcId="{91C41C41-1B4B-4ABF-A053-EB89AE3C3337}" destId="{8DC40604-3847-4106-B569-1BC2A1514BCB}" srcOrd="6" destOrd="0" parTransId="{1311AA54-BBB5-4475-84CF-5CB747549CD3}" sibTransId="{3F4795BF-FE48-42B8-B307-FC98FC30FA2E}"/>
    <dgm:cxn modelId="{AA26921D-B2AD-4A02-B67C-2D0590153FA3}" type="presOf" srcId="{3D8A991E-2CB3-41B4-AF1E-5DBB67AC4D2F}" destId="{908CD001-C539-47DC-9BBF-FF1ED9BEAB22}" srcOrd="0" destOrd="7" presId="urn:microsoft.com/office/officeart/2005/8/layout/hList2"/>
    <dgm:cxn modelId="{2B066225-6693-4EF6-9CF2-CBB978E36A14}" type="presOf" srcId="{06C6B9C5-5469-4C50-806E-A908FCC8E294}" destId="{714420D2-4B32-4F21-B736-EDE9E286B744}" srcOrd="0" destOrd="0" presId="urn:microsoft.com/office/officeart/2005/8/layout/hList2"/>
    <dgm:cxn modelId="{A9E39325-7858-4837-BA08-E465A0794ABD}" type="presOf" srcId="{59A255EF-A03A-4637-AF02-16AF7509A355}" destId="{D960C1BF-38A5-4DC5-AD18-DC3FD15EDB9E}" srcOrd="0" destOrd="5" presId="urn:microsoft.com/office/officeart/2005/8/layout/hList2"/>
    <dgm:cxn modelId="{E3B1E928-CAAB-43DF-9505-491CD08E6F57}" srcId="{0B12FAF6-E3A3-4646-A140-255A75AB1AEE}" destId="{671261A0-E3F6-4051-9E3F-DFF5D1ABD204}" srcOrd="6" destOrd="0" parTransId="{0A9A49F9-07B2-4614-858B-00C336930145}" sibTransId="{5A3E9A98-844C-486D-B8A2-5BEC81DD46D4}"/>
    <dgm:cxn modelId="{E9906433-9E42-489F-BD6D-2BBDD574CBEC}" srcId="{91C41C41-1B4B-4ABF-A053-EB89AE3C3337}" destId="{1D2A551B-7764-409D-A674-D540A81ED446}" srcOrd="0" destOrd="0" parTransId="{9FE1D176-DBF9-480A-AB9E-833632A8BBA0}" sibTransId="{DA2788C1-3D46-4CE1-A503-1CA5D03B8192}"/>
    <dgm:cxn modelId="{8B21DA36-D616-4C52-8A77-D3843B1E0FA7}" type="presOf" srcId="{F585F650-3CB2-4977-B459-6837CE58337D}" destId="{908CD001-C539-47DC-9BBF-FF1ED9BEAB22}" srcOrd="0" destOrd="2" presId="urn:microsoft.com/office/officeart/2005/8/layout/hList2"/>
    <dgm:cxn modelId="{2ECA163B-E0B2-438C-81F9-A1E13F7193AE}" type="presOf" srcId="{671261A0-E3F6-4051-9E3F-DFF5D1ABD204}" destId="{0F5AC5B9-766F-427A-BCD0-52F101FA5024}" srcOrd="0" destOrd="6" presId="urn:microsoft.com/office/officeart/2005/8/layout/hList2"/>
    <dgm:cxn modelId="{9434513F-1494-4824-A5EC-1FCE2A82EDCC}" type="presOf" srcId="{D2D971B0-6DB0-4164-8FED-EF648EE4C41E}" destId="{0F5AC5B9-766F-427A-BCD0-52F101FA5024}" srcOrd="0" destOrd="0" presId="urn:microsoft.com/office/officeart/2005/8/layout/hList2"/>
    <dgm:cxn modelId="{DA85655B-E0B6-42CE-B99A-28A246A7B013}" type="presOf" srcId="{487565F1-F27A-4A6D-AC46-5EF18DC1CAF0}" destId="{D960C1BF-38A5-4DC5-AD18-DC3FD15EDB9E}" srcOrd="0" destOrd="7" presId="urn:microsoft.com/office/officeart/2005/8/layout/hList2"/>
    <dgm:cxn modelId="{AD5D375D-7FDA-4715-A6BD-1D8E85F7D35C}" srcId="{06C6B9C5-5469-4C50-806E-A908FCC8E294}" destId="{D2E1BD50-F670-4137-88EF-E142A4E0F7E5}" srcOrd="6" destOrd="0" parTransId="{6C073BF7-3DE5-485D-9C16-AD6A7F9B97C0}" sibTransId="{8DD2A0A8-E2A6-4F10-ADE9-8B472E0A89B4}"/>
    <dgm:cxn modelId="{3C923A45-F7B8-4F65-ADF7-0039E2557CDE}" srcId="{91C41C41-1B4B-4ABF-A053-EB89AE3C3337}" destId="{3D8A991E-2CB3-41B4-AF1E-5DBB67AC4D2F}" srcOrd="7" destOrd="0" parTransId="{C4F4039E-167E-4511-B256-FA34A96930EB}" sibTransId="{D218462D-257B-4C19-85F8-DF69B60348D9}"/>
    <dgm:cxn modelId="{E2764546-A7B7-464A-95AE-390C367CC1ED}" type="presOf" srcId="{22E3E904-2A67-4EB8-B31D-D732EA2CB8CE}" destId="{0F5AC5B9-766F-427A-BCD0-52F101FA5024}" srcOrd="0" destOrd="1" presId="urn:microsoft.com/office/officeart/2005/8/layout/hList2"/>
    <dgm:cxn modelId="{C3D7BF6E-9310-4683-B026-E4EBEC844361}" srcId="{0B12FAF6-E3A3-4646-A140-255A75AB1AEE}" destId="{D98EB78D-2DFC-4568-AF98-DA57A461D649}" srcOrd="3" destOrd="0" parTransId="{7E744A8C-D107-4FFB-B032-E5217CB79E1B}" sibTransId="{83AE5D35-A79C-41DF-8207-EF01631CAD57}"/>
    <dgm:cxn modelId="{02719974-756C-46EB-986B-DF728F35D0D3}" srcId="{06C6B9C5-5469-4C50-806E-A908FCC8E294}" destId="{DCB13737-3C76-4BF5-9CD3-FE6307396C2B}" srcOrd="1" destOrd="0" parTransId="{0AE684C2-A464-4ED2-8DBF-FAD8C496C679}" sibTransId="{E1C1B040-8546-4C06-8C89-006D27605A17}"/>
    <dgm:cxn modelId="{B563A457-FE30-41BC-86F0-D0A0108BE2BF}" srcId="{91C41C41-1B4B-4ABF-A053-EB89AE3C3337}" destId="{F585F650-3CB2-4977-B459-6837CE58337D}" srcOrd="2" destOrd="0" parTransId="{87828C73-02CC-46DC-98D1-3F64274B0E87}" sibTransId="{81C39D44-880A-4E9C-95AD-83A4BE9927FC}"/>
    <dgm:cxn modelId="{39EA8E78-BC13-4CF5-B4CE-D6B4EC3CFDB0}" srcId="{0B12FAF6-E3A3-4646-A140-255A75AB1AEE}" destId="{22E3E904-2A67-4EB8-B31D-D732EA2CB8CE}" srcOrd="1" destOrd="0" parTransId="{E70769D6-7AD1-4AAD-BE2E-1C2078DE88F4}" sibTransId="{70ED1450-A3B6-4FE2-93A2-3756D925EF28}"/>
    <dgm:cxn modelId="{61E1EF7B-B4B8-4A5D-B4B8-9FB008A3AC2E}" type="presOf" srcId="{D2E1BD50-F670-4137-88EF-E142A4E0F7E5}" destId="{D960C1BF-38A5-4DC5-AD18-DC3FD15EDB9E}" srcOrd="0" destOrd="6" presId="urn:microsoft.com/office/officeart/2005/8/layout/hList2"/>
    <dgm:cxn modelId="{89E8DC7C-DB1D-4365-BBF2-74708568AFEA}" type="presOf" srcId="{B0F7C5B6-AB76-4307-A28E-D7681028518B}" destId="{0F5AC5B9-766F-427A-BCD0-52F101FA5024}" srcOrd="0" destOrd="5" presId="urn:microsoft.com/office/officeart/2005/8/layout/hList2"/>
    <dgm:cxn modelId="{552F5084-87BA-47E0-AFDC-A61257B1528D}" srcId="{91C41C41-1B4B-4ABF-A053-EB89AE3C3337}" destId="{A2781AF1-F501-41C4-8671-6EC5AAEBAF65}" srcOrd="4" destOrd="0" parTransId="{9B7F654F-F255-4ACF-AF3D-C7CDECE0AAF3}" sibTransId="{AFEFD2C1-AE1F-410D-A559-A05030678499}"/>
    <dgm:cxn modelId="{2047778C-9F47-47A3-933E-293EC7BE909C}" srcId="{0B12FAF6-E3A3-4646-A140-255A75AB1AEE}" destId="{F704467C-93A8-4A2B-BFCA-1F3AFE19B2F8}" srcOrd="4" destOrd="0" parTransId="{4D672CD8-F9DB-4CDF-8B8E-E1C4473DF6EF}" sibTransId="{7D2D27BC-B8B0-462A-B859-2E604CC8EF16}"/>
    <dgm:cxn modelId="{2A98C092-763B-4A93-8C9B-7442186A7F57}" srcId="{ABCF7818-E69E-416F-89A1-E48021853A65}" destId="{0B12FAF6-E3A3-4646-A140-255A75AB1AEE}" srcOrd="0" destOrd="0" parTransId="{E09AF734-BC08-4503-B899-0F1B328A02C8}" sibTransId="{C40A3762-330E-4912-8A9B-DBBD5297AB7C}"/>
    <dgm:cxn modelId="{A5B2E392-7F8E-468C-AFBD-4DED4978D93F}" type="presOf" srcId="{5D254209-E016-406F-A5C2-AE0564E5EC25}" destId="{D960C1BF-38A5-4DC5-AD18-DC3FD15EDB9E}" srcOrd="0" destOrd="0" presId="urn:microsoft.com/office/officeart/2005/8/layout/hList2"/>
    <dgm:cxn modelId="{4FAD5DA7-39DE-49ED-8C2D-14C6E7ECF0A5}" srcId="{06C6B9C5-5469-4C50-806E-A908FCC8E294}" destId="{231BC226-38C8-45A3-8A84-2AABBC9532C9}" srcOrd="4" destOrd="0" parTransId="{BE2A800F-0B81-4B32-A969-43D659555457}" sibTransId="{ABDC9AB0-A4AA-48EB-85B0-DB916CD308A4}"/>
    <dgm:cxn modelId="{B69662A8-10BD-4F13-9F73-82950C6437DC}" type="presOf" srcId="{91C41C41-1B4B-4ABF-A053-EB89AE3C3337}" destId="{34398938-E616-4211-BEB1-B5F595546E08}" srcOrd="0" destOrd="0" presId="urn:microsoft.com/office/officeart/2005/8/layout/hList2"/>
    <dgm:cxn modelId="{B6E34AA8-1C41-49D2-A11C-5F422D408D13}" srcId="{0B12FAF6-E3A3-4646-A140-255A75AB1AEE}" destId="{50111A66-4FD7-41BD-AEFD-67861D8D3036}" srcOrd="2" destOrd="0" parTransId="{E64A5308-CFF6-45E8-8EA1-2DFD0BE63FD4}" sibTransId="{56D6BC08-8318-4CF4-92B2-4C07F87CB9F3}"/>
    <dgm:cxn modelId="{EA7833AF-890F-4D18-8E1B-CD56072CDFD3}" type="presOf" srcId="{016C4FFA-CE6F-4A68-889D-7835286C3CEA}" destId="{908CD001-C539-47DC-9BBF-FF1ED9BEAB22}" srcOrd="0" destOrd="5" presId="urn:microsoft.com/office/officeart/2005/8/layout/hList2"/>
    <dgm:cxn modelId="{DB7DAFB1-D67C-4EED-9670-5A68FCC964D6}" srcId="{06C6B9C5-5469-4C50-806E-A908FCC8E294}" destId="{5D254209-E016-406F-A5C2-AE0564E5EC25}" srcOrd="0" destOrd="0" parTransId="{C7F5CF9F-8EA7-494F-9B98-7225BEC5FCB3}" sibTransId="{6240DBE2-6489-4A38-B637-06CE489BFE2C}"/>
    <dgm:cxn modelId="{2F1AA1B2-CFFA-4F5F-8C24-2DC5DEBEC13F}" srcId="{ABCF7818-E69E-416F-89A1-E48021853A65}" destId="{91C41C41-1B4B-4ABF-A053-EB89AE3C3337}" srcOrd="1" destOrd="0" parTransId="{B8E53491-D824-44BE-9009-7E7F444ED955}" sibTransId="{BAAC13A1-38C4-45FF-BC11-9A3EF8F4AE8D}"/>
    <dgm:cxn modelId="{06F68CB5-4F10-4649-9B52-CB1EAEF79667}" srcId="{91C41C41-1B4B-4ABF-A053-EB89AE3C3337}" destId="{1C034D83-69E5-4963-96CB-55B5D0FFA0CC}" srcOrd="3" destOrd="0" parTransId="{3CF5C6E0-B52C-45E0-A78A-3B2812DA7602}" sibTransId="{32899494-531F-4119-B2E8-1737C8F6C18B}"/>
    <dgm:cxn modelId="{4FAED3BD-BD11-4325-B148-48CB4806541E}" srcId="{91C41C41-1B4B-4ABF-A053-EB89AE3C3337}" destId="{06C153A8-7D86-4EB2-A055-E5EFCCE563D5}" srcOrd="1" destOrd="0" parTransId="{2A513D80-6F74-4A53-9631-5796E5C4CE40}" sibTransId="{8367F5C4-A061-4A31-B4A1-95F47B891704}"/>
    <dgm:cxn modelId="{BCCC43C3-C759-4D18-AA40-F0F14C852969}" type="presOf" srcId="{A2781AF1-F501-41C4-8671-6EC5AAEBAF65}" destId="{908CD001-C539-47DC-9BBF-FF1ED9BEAB22}" srcOrd="0" destOrd="4" presId="urn:microsoft.com/office/officeart/2005/8/layout/hList2"/>
    <dgm:cxn modelId="{E25CACD2-9EAD-41E0-8529-31738C70B143}" type="presOf" srcId="{FDE3764E-8DCE-4B76-B612-9C0301FC2836}" destId="{D960C1BF-38A5-4DC5-AD18-DC3FD15EDB9E}" srcOrd="0" destOrd="3" presId="urn:microsoft.com/office/officeart/2005/8/layout/hList2"/>
    <dgm:cxn modelId="{1515DFD2-05EC-425D-8051-52129E39D5E6}" type="presOf" srcId="{E13FCC76-50EF-49A8-B519-1946378E3101}" destId="{D960C1BF-38A5-4DC5-AD18-DC3FD15EDB9E}" srcOrd="0" destOrd="2" presId="urn:microsoft.com/office/officeart/2005/8/layout/hList2"/>
    <dgm:cxn modelId="{CDF0A6E0-AA6E-4904-A85A-B23E85A4154E}" type="presOf" srcId="{ABCF7818-E69E-416F-89A1-E48021853A65}" destId="{76F35346-FEA6-4700-A052-037A4CB468BA}" srcOrd="0" destOrd="0" presId="urn:microsoft.com/office/officeart/2005/8/layout/hList2"/>
    <dgm:cxn modelId="{82E95CE3-4679-46E1-956E-7EF557D031F4}" type="presOf" srcId="{F704467C-93A8-4A2B-BFCA-1F3AFE19B2F8}" destId="{0F5AC5B9-766F-427A-BCD0-52F101FA5024}" srcOrd="0" destOrd="4" presId="urn:microsoft.com/office/officeart/2005/8/layout/hList2"/>
    <dgm:cxn modelId="{370263E6-3F93-4A24-93A4-833AB5C3B43D}" type="presOf" srcId="{DCB13737-3C76-4BF5-9CD3-FE6307396C2B}" destId="{D960C1BF-38A5-4DC5-AD18-DC3FD15EDB9E}" srcOrd="0" destOrd="1" presId="urn:microsoft.com/office/officeart/2005/8/layout/hList2"/>
    <dgm:cxn modelId="{BF8462E7-0DAF-4852-840E-0844B245F553}" type="presOf" srcId="{8DC40604-3847-4106-B569-1BC2A1514BCB}" destId="{908CD001-C539-47DC-9BBF-FF1ED9BEAB22}" srcOrd="0" destOrd="6" presId="urn:microsoft.com/office/officeart/2005/8/layout/hList2"/>
    <dgm:cxn modelId="{C7EA4BE8-4517-407C-9564-CE1B60F0B482}" srcId="{06C6B9C5-5469-4C50-806E-A908FCC8E294}" destId="{59A255EF-A03A-4637-AF02-16AF7509A355}" srcOrd="5" destOrd="0" parTransId="{889A7B1D-7476-42A2-A178-8017850A8CE6}" sibTransId="{F0D6AB70-8347-4856-806D-1556C619E33F}"/>
    <dgm:cxn modelId="{C6C632EA-C3AC-4889-B82A-2B504CE24EB7}" type="presOf" srcId="{1D2A551B-7764-409D-A674-D540A81ED446}" destId="{908CD001-C539-47DC-9BBF-FF1ED9BEAB22}" srcOrd="0" destOrd="0" presId="urn:microsoft.com/office/officeart/2005/8/layout/hList2"/>
    <dgm:cxn modelId="{7F67A2F1-335E-4670-9BDB-C75B9521E3F1}" srcId="{06C6B9C5-5469-4C50-806E-A908FCC8E294}" destId="{E13FCC76-50EF-49A8-B519-1946378E3101}" srcOrd="2" destOrd="0" parTransId="{717E16EC-16F9-44D7-9AD7-1A55DE298F0E}" sibTransId="{8FF5A1C3-3C77-4BF1-8970-249B12FBEF60}"/>
    <dgm:cxn modelId="{E8A3B2F5-D19E-47C2-BFFD-426B0D305319}" type="presOf" srcId="{50111A66-4FD7-41BD-AEFD-67861D8D3036}" destId="{0F5AC5B9-766F-427A-BCD0-52F101FA5024}" srcOrd="0" destOrd="2" presId="urn:microsoft.com/office/officeart/2005/8/layout/hList2"/>
    <dgm:cxn modelId="{3EF63AF9-7C9F-437A-A350-453335C52DEF}" srcId="{91C41C41-1B4B-4ABF-A053-EB89AE3C3337}" destId="{016C4FFA-CE6F-4A68-889D-7835286C3CEA}" srcOrd="5" destOrd="0" parTransId="{EC4CF28B-064C-496D-91F2-03FB0188571C}" sibTransId="{99866F21-0993-4866-A392-3C53E252F8E8}"/>
    <dgm:cxn modelId="{15B209FE-EBA6-45CB-B737-81B8A934303E}" type="presOf" srcId="{0B12FAF6-E3A3-4646-A140-255A75AB1AEE}" destId="{83704B5E-EC20-4AEE-BE81-85CF14EE938A}" srcOrd="0" destOrd="0" presId="urn:microsoft.com/office/officeart/2005/8/layout/hList2"/>
    <dgm:cxn modelId="{56FF33FE-9651-4D3A-B308-441F65DDA681}" srcId="{0B12FAF6-E3A3-4646-A140-255A75AB1AEE}" destId="{B0F7C5B6-AB76-4307-A28E-D7681028518B}" srcOrd="5" destOrd="0" parTransId="{43A12B75-1F15-4A34-9801-331ADCCDADD1}" sibTransId="{1AF0F1DD-D21B-4DD2-A554-8DE08C02E19C}"/>
    <dgm:cxn modelId="{4846FDD1-28AF-4F3A-BC78-4165605A81EA}" type="presParOf" srcId="{76F35346-FEA6-4700-A052-037A4CB468BA}" destId="{668F8C41-53A2-482E-8C10-23DCCB7027BD}" srcOrd="0" destOrd="0" presId="urn:microsoft.com/office/officeart/2005/8/layout/hList2"/>
    <dgm:cxn modelId="{AB342350-4C79-44E3-80FF-84E3195FA299}" type="presParOf" srcId="{668F8C41-53A2-482E-8C10-23DCCB7027BD}" destId="{66305BFB-A439-4B97-9EF5-118347C93B2F}" srcOrd="0" destOrd="0" presId="urn:microsoft.com/office/officeart/2005/8/layout/hList2"/>
    <dgm:cxn modelId="{E0A6422F-CC27-4B58-B73F-0AE387916210}" type="presParOf" srcId="{668F8C41-53A2-482E-8C10-23DCCB7027BD}" destId="{0F5AC5B9-766F-427A-BCD0-52F101FA5024}" srcOrd="1" destOrd="0" presId="urn:microsoft.com/office/officeart/2005/8/layout/hList2"/>
    <dgm:cxn modelId="{97254AC8-69D4-47D7-A265-7E80B34F9889}" type="presParOf" srcId="{668F8C41-53A2-482E-8C10-23DCCB7027BD}" destId="{83704B5E-EC20-4AEE-BE81-85CF14EE938A}" srcOrd="2" destOrd="0" presId="urn:microsoft.com/office/officeart/2005/8/layout/hList2"/>
    <dgm:cxn modelId="{1E618D70-89B1-4A4B-B91C-AA6CA6C31322}" type="presParOf" srcId="{76F35346-FEA6-4700-A052-037A4CB468BA}" destId="{D2B14E62-0396-4958-85F3-EEC68DD19EC4}" srcOrd="1" destOrd="0" presId="urn:microsoft.com/office/officeart/2005/8/layout/hList2"/>
    <dgm:cxn modelId="{C76F8BA2-F9D5-42A6-AEAF-AA79C164393D}" type="presParOf" srcId="{76F35346-FEA6-4700-A052-037A4CB468BA}" destId="{03AD3421-62E4-425D-BA05-C3E9B52190C2}" srcOrd="2" destOrd="0" presId="urn:microsoft.com/office/officeart/2005/8/layout/hList2"/>
    <dgm:cxn modelId="{4A4F8103-DC7D-448C-AE84-44F6EF4D0587}" type="presParOf" srcId="{03AD3421-62E4-425D-BA05-C3E9B52190C2}" destId="{86BCE802-81B0-4F86-B56C-01C9140F27AD}" srcOrd="0" destOrd="0" presId="urn:microsoft.com/office/officeart/2005/8/layout/hList2"/>
    <dgm:cxn modelId="{F8339B2C-110E-4F58-8EB6-4F418B8BE43F}" type="presParOf" srcId="{03AD3421-62E4-425D-BA05-C3E9B52190C2}" destId="{908CD001-C539-47DC-9BBF-FF1ED9BEAB22}" srcOrd="1" destOrd="0" presId="urn:microsoft.com/office/officeart/2005/8/layout/hList2"/>
    <dgm:cxn modelId="{932C365D-0159-4317-AE89-B547D239FA2C}" type="presParOf" srcId="{03AD3421-62E4-425D-BA05-C3E9B52190C2}" destId="{34398938-E616-4211-BEB1-B5F595546E08}" srcOrd="2" destOrd="0" presId="urn:microsoft.com/office/officeart/2005/8/layout/hList2"/>
    <dgm:cxn modelId="{B599E77A-85A5-4E78-95D9-CF3BC12402BB}" type="presParOf" srcId="{76F35346-FEA6-4700-A052-037A4CB468BA}" destId="{1FBB38BE-FD85-495A-A702-4A231911CE61}" srcOrd="3" destOrd="0" presId="urn:microsoft.com/office/officeart/2005/8/layout/hList2"/>
    <dgm:cxn modelId="{E3753133-257C-440F-97BD-4690E0CEF4B1}" type="presParOf" srcId="{76F35346-FEA6-4700-A052-037A4CB468BA}" destId="{52527EB0-1BA2-4981-96CC-C2BD45E441BD}" srcOrd="4" destOrd="0" presId="urn:microsoft.com/office/officeart/2005/8/layout/hList2"/>
    <dgm:cxn modelId="{60633AE2-37C1-47EE-9949-9D208EBFD3F0}" type="presParOf" srcId="{52527EB0-1BA2-4981-96CC-C2BD45E441BD}" destId="{FA6B6D51-42DB-48C6-BE44-0C01889A5ED6}" srcOrd="0" destOrd="0" presId="urn:microsoft.com/office/officeart/2005/8/layout/hList2"/>
    <dgm:cxn modelId="{0D685B86-F214-4452-A449-D57C4145C04C}" type="presParOf" srcId="{52527EB0-1BA2-4981-96CC-C2BD45E441BD}" destId="{D960C1BF-38A5-4DC5-AD18-DC3FD15EDB9E}" srcOrd="1" destOrd="0" presId="urn:microsoft.com/office/officeart/2005/8/layout/hList2"/>
    <dgm:cxn modelId="{FAC9A688-107D-4309-887C-A1CE1252175D}" type="presParOf" srcId="{52527EB0-1BA2-4981-96CC-C2BD45E441BD}" destId="{714420D2-4B32-4F21-B736-EDE9E286B74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5706A6-679B-4AE9-8CBE-A2386DC042C8}"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38AADD09-0D0F-482C-BF2D-B75B88ED34BC}">
      <dgm:prSet custT="1"/>
      <dgm:spPr/>
      <dgm:t>
        <a:bodyPr/>
        <a:lstStyle/>
        <a:p>
          <a:pPr>
            <a:lnSpc>
              <a:spcPct val="100000"/>
            </a:lnSpc>
          </a:pPr>
          <a:r>
            <a:rPr lang="en-US" sz="1800">
              <a:latin typeface="Abadi" panose="020B0604020104020204" pitchFamily="34" charset="0"/>
              <a:ea typeface="Kigelia" panose="020B0503040502020203" pitchFamily="34" charset="0"/>
              <a:cs typeface="Kigelia" panose="020B0503040502020203" pitchFamily="34" charset="0"/>
            </a:rPr>
            <a:t>Regular advocacy</a:t>
          </a:r>
        </a:p>
      </dgm:t>
    </dgm:pt>
    <dgm:pt modelId="{96627F51-A629-4871-BF00-EC845416F892}" type="parTrans" cxnId="{D81F7C77-89F8-4633-9B93-6C27848A3F8C}">
      <dgm:prSet/>
      <dgm:spPr/>
      <dgm:t>
        <a:bodyPr/>
        <a:lstStyle/>
        <a:p>
          <a:endParaRPr lang="en-US"/>
        </a:p>
      </dgm:t>
    </dgm:pt>
    <dgm:pt modelId="{5D04EA7A-7118-445E-AEEA-45298D82E84B}" type="sibTrans" cxnId="{D81F7C77-89F8-4633-9B93-6C27848A3F8C}">
      <dgm:prSet/>
      <dgm:spPr/>
      <dgm:t>
        <a:bodyPr/>
        <a:lstStyle/>
        <a:p>
          <a:endParaRPr lang="en-US"/>
        </a:p>
      </dgm:t>
    </dgm:pt>
    <dgm:pt modelId="{41515B5A-466D-48AF-B7E3-891D80751E11}">
      <dgm:prSet custT="1"/>
      <dgm:spPr/>
      <dgm:t>
        <a:bodyPr/>
        <a:lstStyle/>
        <a:p>
          <a:pPr>
            <a:lnSpc>
              <a:spcPct val="100000"/>
            </a:lnSpc>
          </a:pPr>
          <a:r>
            <a:rPr lang="en-US" sz="1800">
              <a:latin typeface="Abadi" panose="020B0604020104020204" pitchFamily="34" charset="0"/>
              <a:ea typeface="Kigelia" panose="020B0503040502020203" pitchFamily="34" charset="0"/>
              <a:cs typeface="Kigelia" panose="020B0503040502020203" pitchFamily="34" charset="0"/>
            </a:rPr>
            <a:t>Invite legislators for post-session debrief</a:t>
          </a:r>
        </a:p>
      </dgm:t>
    </dgm:pt>
    <dgm:pt modelId="{6F916B46-9CE6-4054-B477-4CA9E6146D3C}" type="parTrans" cxnId="{A893B4B7-520F-4252-8C22-7DDEE9D2E80B}">
      <dgm:prSet/>
      <dgm:spPr/>
      <dgm:t>
        <a:bodyPr/>
        <a:lstStyle/>
        <a:p>
          <a:endParaRPr lang="en-US"/>
        </a:p>
      </dgm:t>
    </dgm:pt>
    <dgm:pt modelId="{CF0E7F6F-5D9C-41B6-AFF4-6BD6CBD5400F}" type="sibTrans" cxnId="{A893B4B7-520F-4252-8C22-7DDEE9D2E80B}">
      <dgm:prSet/>
      <dgm:spPr/>
      <dgm:t>
        <a:bodyPr/>
        <a:lstStyle/>
        <a:p>
          <a:endParaRPr lang="en-US"/>
        </a:p>
      </dgm:t>
    </dgm:pt>
    <dgm:pt modelId="{08F1C65E-DBE5-4053-8BEA-3097157FFB72}">
      <dgm:prSet custT="1"/>
      <dgm:spPr/>
      <dgm:t>
        <a:bodyPr/>
        <a:lstStyle/>
        <a:p>
          <a:pPr>
            <a:lnSpc>
              <a:spcPct val="100000"/>
            </a:lnSpc>
          </a:pPr>
          <a:r>
            <a:rPr lang="en-US" sz="1800">
              <a:latin typeface="Abadi" panose="020B0604020104020204" pitchFamily="34" charset="0"/>
              <a:ea typeface="Kigelia" panose="020B0503040502020203" pitchFamily="34" charset="0"/>
              <a:cs typeface="Kigelia" panose="020B0503040502020203" pitchFamily="34" charset="0"/>
            </a:rPr>
            <a:t>Tell your city story all year long</a:t>
          </a:r>
        </a:p>
      </dgm:t>
    </dgm:pt>
    <dgm:pt modelId="{BF83227B-C459-44FD-83EF-E200213BF73A}" type="parTrans" cxnId="{B8ED542E-8F93-4697-9220-58241C5BC7F1}">
      <dgm:prSet/>
      <dgm:spPr/>
      <dgm:t>
        <a:bodyPr/>
        <a:lstStyle/>
        <a:p>
          <a:endParaRPr lang="en-US"/>
        </a:p>
      </dgm:t>
    </dgm:pt>
    <dgm:pt modelId="{35C46E26-A6EA-4411-993D-8E0DFE591736}" type="sibTrans" cxnId="{B8ED542E-8F93-4697-9220-58241C5BC7F1}">
      <dgm:prSet/>
      <dgm:spPr/>
      <dgm:t>
        <a:bodyPr/>
        <a:lstStyle/>
        <a:p>
          <a:endParaRPr lang="en-US"/>
        </a:p>
      </dgm:t>
    </dgm:pt>
    <dgm:pt modelId="{7827A5A9-8BDD-41C1-B19C-8789D10AB5E1}">
      <dgm:prSet custT="1"/>
      <dgm:spPr/>
      <dgm:t>
        <a:bodyPr/>
        <a:lstStyle/>
        <a:p>
          <a:pPr>
            <a:lnSpc>
              <a:spcPct val="100000"/>
            </a:lnSpc>
          </a:pPr>
          <a:r>
            <a:rPr lang="en-US" sz="1800">
              <a:latin typeface="Abadi" panose="020B0604020104020204" pitchFamily="34" charset="0"/>
              <a:ea typeface="Kigelia" panose="020B0503040502020203" pitchFamily="34" charset="0"/>
              <a:cs typeface="Kigelia" panose="020B0503040502020203" pitchFamily="34" charset="0"/>
            </a:rPr>
            <a:t>Develop your legislative agenda</a:t>
          </a:r>
        </a:p>
      </dgm:t>
    </dgm:pt>
    <dgm:pt modelId="{FB8FBCEA-4261-476A-804D-CDCCA4DCEBEC}" type="parTrans" cxnId="{1FB9BFD6-34C1-445F-BC26-0B4E0377A85C}">
      <dgm:prSet/>
      <dgm:spPr/>
      <dgm:t>
        <a:bodyPr/>
        <a:lstStyle/>
        <a:p>
          <a:endParaRPr lang="en-US"/>
        </a:p>
      </dgm:t>
    </dgm:pt>
    <dgm:pt modelId="{C8525BF8-247F-40D3-A747-4B2AFBC6EDE6}" type="sibTrans" cxnId="{1FB9BFD6-34C1-445F-BC26-0B4E0377A85C}">
      <dgm:prSet/>
      <dgm:spPr/>
      <dgm:t>
        <a:bodyPr/>
        <a:lstStyle/>
        <a:p>
          <a:endParaRPr lang="en-US"/>
        </a:p>
      </dgm:t>
    </dgm:pt>
    <dgm:pt modelId="{F2EDB9D0-E1E6-4278-AA3C-88DAF600DD83}">
      <dgm:prSet custT="1"/>
      <dgm:spPr/>
      <dgm:t>
        <a:bodyPr/>
        <a:lstStyle/>
        <a:p>
          <a:pPr>
            <a:lnSpc>
              <a:spcPct val="100000"/>
            </a:lnSpc>
          </a:pPr>
          <a:r>
            <a:rPr lang="en-US" sz="1800">
              <a:latin typeface="Abadi" panose="020B0604020104020204" pitchFamily="34" charset="0"/>
              <a:ea typeface="Kigelia" panose="020B0503040502020203" pitchFamily="34" charset="0"/>
              <a:cs typeface="Kigelia" panose="020B0503040502020203" pitchFamily="34" charset="0"/>
            </a:rPr>
            <a:t>Stay connected all interim</a:t>
          </a:r>
        </a:p>
      </dgm:t>
    </dgm:pt>
    <dgm:pt modelId="{D65BD987-C03B-48B2-A375-4B1C686EB168}" type="parTrans" cxnId="{2F80C8E1-4B57-42C0-9C31-E7C78B9265BD}">
      <dgm:prSet/>
      <dgm:spPr/>
      <dgm:t>
        <a:bodyPr/>
        <a:lstStyle/>
        <a:p>
          <a:endParaRPr lang="en-US"/>
        </a:p>
      </dgm:t>
    </dgm:pt>
    <dgm:pt modelId="{3D3F095D-0ECB-4E0B-89E4-2FA814DB3E27}" type="sibTrans" cxnId="{2F80C8E1-4B57-42C0-9C31-E7C78B9265BD}">
      <dgm:prSet/>
      <dgm:spPr/>
      <dgm:t>
        <a:bodyPr/>
        <a:lstStyle/>
        <a:p>
          <a:endParaRPr lang="en-US"/>
        </a:p>
      </dgm:t>
    </dgm:pt>
    <dgm:pt modelId="{987F7171-D579-42D9-8701-82794E9C459D}">
      <dgm:prSet custT="1"/>
      <dgm:spPr/>
      <dgm:t>
        <a:bodyPr/>
        <a:lstStyle/>
        <a:p>
          <a:pPr>
            <a:lnSpc>
              <a:spcPct val="100000"/>
            </a:lnSpc>
          </a:pPr>
          <a:r>
            <a:rPr lang="en-US" sz="1800">
              <a:latin typeface="Abadi" panose="020B0604020104020204" pitchFamily="34" charset="0"/>
              <a:ea typeface="Kigelia" panose="020B0503040502020203" pitchFamily="34" charset="0"/>
              <a:cs typeface="Kigelia" panose="020B0503040502020203" pitchFamily="34" charset="0"/>
            </a:rPr>
            <a:t>Use AWC tools &amp; resources</a:t>
          </a:r>
        </a:p>
      </dgm:t>
    </dgm:pt>
    <dgm:pt modelId="{F3342289-5031-4FC7-8A3A-7ABEF227C441}" type="parTrans" cxnId="{E7B0243E-A813-4F59-B4F3-1E98666D558C}">
      <dgm:prSet/>
      <dgm:spPr/>
      <dgm:t>
        <a:bodyPr/>
        <a:lstStyle/>
        <a:p>
          <a:endParaRPr lang="en-US"/>
        </a:p>
      </dgm:t>
    </dgm:pt>
    <dgm:pt modelId="{9C96976D-66FE-4F29-A0E2-5B953286B556}" type="sibTrans" cxnId="{E7B0243E-A813-4F59-B4F3-1E98666D558C}">
      <dgm:prSet/>
      <dgm:spPr/>
      <dgm:t>
        <a:bodyPr/>
        <a:lstStyle/>
        <a:p>
          <a:endParaRPr lang="en-US"/>
        </a:p>
      </dgm:t>
    </dgm:pt>
    <dgm:pt modelId="{43D10FCA-5589-4E11-ACF8-8EA046007373}" type="pres">
      <dgm:prSet presAssocID="{5B5706A6-679B-4AE9-8CBE-A2386DC042C8}" presName="root" presStyleCnt="0">
        <dgm:presLayoutVars>
          <dgm:dir/>
          <dgm:resizeHandles val="exact"/>
        </dgm:presLayoutVars>
      </dgm:prSet>
      <dgm:spPr/>
    </dgm:pt>
    <dgm:pt modelId="{10E28245-09AE-46DE-A71B-935F76763060}" type="pres">
      <dgm:prSet presAssocID="{38AADD09-0D0F-482C-BF2D-B75B88ED34BC}" presName="compNode" presStyleCnt="0"/>
      <dgm:spPr/>
    </dgm:pt>
    <dgm:pt modelId="{FCE96F96-8EEF-4468-A1B1-90D86006C947}" type="pres">
      <dgm:prSet presAssocID="{38AADD09-0D0F-482C-BF2D-B75B88ED34B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96F6F5A7-4C23-47AB-981F-1406DFFA693A}" type="pres">
      <dgm:prSet presAssocID="{38AADD09-0D0F-482C-BF2D-B75B88ED34BC}" presName="spaceRect" presStyleCnt="0"/>
      <dgm:spPr/>
    </dgm:pt>
    <dgm:pt modelId="{35533E0A-1E22-4A1A-82CD-BA7B5D8B477D}" type="pres">
      <dgm:prSet presAssocID="{38AADD09-0D0F-482C-BF2D-B75B88ED34BC}" presName="textRect" presStyleLbl="revTx" presStyleIdx="0" presStyleCnt="6">
        <dgm:presLayoutVars>
          <dgm:chMax val="1"/>
          <dgm:chPref val="1"/>
        </dgm:presLayoutVars>
      </dgm:prSet>
      <dgm:spPr/>
    </dgm:pt>
    <dgm:pt modelId="{76B4118B-8A0A-47F1-BD54-B28DA9020BA4}" type="pres">
      <dgm:prSet presAssocID="{5D04EA7A-7118-445E-AEEA-45298D82E84B}" presName="sibTrans" presStyleCnt="0"/>
      <dgm:spPr/>
    </dgm:pt>
    <dgm:pt modelId="{16DF90FB-2C02-49FE-9643-F610B63AE858}" type="pres">
      <dgm:prSet presAssocID="{41515B5A-466D-48AF-B7E3-891D80751E11}" presName="compNode" presStyleCnt="0"/>
      <dgm:spPr/>
    </dgm:pt>
    <dgm:pt modelId="{D2DAD87A-4E79-4AFC-80D1-F46BF2BEA189}" type="pres">
      <dgm:prSet presAssocID="{41515B5A-466D-48AF-B7E3-891D80751E1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rning with solid fill"/>
        </a:ext>
      </dgm:extLst>
    </dgm:pt>
    <dgm:pt modelId="{F8262488-EE8A-4B2F-B82B-2BE513EEE225}" type="pres">
      <dgm:prSet presAssocID="{41515B5A-466D-48AF-B7E3-891D80751E11}" presName="spaceRect" presStyleCnt="0"/>
      <dgm:spPr/>
    </dgm:pt>
    <dgm:pt modelId="{75E28553-C8BA-4300-BE5A-A4DF24C4F17B}" type="pres">
      <dgm:prSet presAssocID="{41515B5A-466D-48AF-B7E3-891D80751E11}" presName="textRect" presStyleLbl="revTx" presStyleIdx="1" presStyleCnt="6">
        <dgm:presLayoutVars>
          <dgm:chMax val="1"/>
          <dgm:chPref val="1"/>
        </dgm:presLayoutVars>
      </dgm:prSet>
      <dgm:spPr/>
    </dgm:pt>
    <dgm:pt modelId="{0C01B33C-9810-489A-B718-61DEF5927EFC}" type="pres">
      <dgm:prSet presAssocID="{CF0E7F6F-5D9C-41B6-AFF4-6BD6CBD5400F}" presName="sibTrans" presStyleCnt="0"/>
      <dgm:spPr/>
    </dgm:pt>
    <dgm:pt modelId="{A9D6CD5B-492C-44C9-8EFB-92414C4CD425}" type="pres">
      <dgm:prSet presAssocID="{08F1C65E-DBE5-4053-8BEA-3097157FFB72}" presName="compNode" presStyleCnt="0"/>
      <dgm:spPr/>
    </dgm:pt>
    <dgm:pt modelId="{AFD62EC1-FD34-4B75-8E68-294264C28F6B}" type="pres">
      <dgm:prSet presAssocID="{08F1C65E-DBE5-4053-8BEA-3097157FFB7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ark scene with solid fill"/>
        </a:ext>
      </dgm:extLst>
    </dgm:pt>
    <dgm:pt modelId="{45348E00-2EEF-4815-B7F9-202677054707}" type="pres">
      <dgm:prSet presAssocID="{08F1C65E-DBE5-4053-8BEA-3097157FFB72}" presName="spaceRect" presStyleCnt="0"/>
      <dgm:spPr/>
    </dgm:pt>
    <dgm:pt modelId="{16CA053E-5794-4BC1-93BA-02B3EB5CC598}" type="pres">
      <dgm:prSet presAssocID="{08F1C65E-DBE5-4053-8BEA-3097157FFB72}" presName="textRect" presStyleLbl="revTx" presStyleIdx="2" presStyleCnt="6">
        <dgm:presLayoutVars>
          <dgm:chMax val="1"/>
          <dgm:chPref val="1"/>
        </dgm:presLayoutVars>
      </dgm:prSet>
      <dgm:spPr/>
    </dgm:pt>
    <dgm:pt modelId="{E3392D2A-123C-4777-9C19-28B65B9243B3}" type="pres">
      <dgm:prSet presAssocID="{35C46E26-A6EA-4411-993D-8E0DFE591736}" presName="sibTrans" presStyleCnt="0"/>
      <dgm:spPr/>
    </dgm:pt>
    <dgm:pt modelId="{E82AE8C6-596F-4B43-927E-A5D3AEDB65FC}" type="pres">
      <dgm:prSet presAssocID="{F2EDB9D0-E1E6-4278-AA3C-88DAF600DD83}" presName="compNode" presStyleCnt="0"/>
      <dgm:spPr/>
    </dgm:pt>
    <dgm:pt modelId="{AF883C9F-DC3A-4DDC-B10E-3ED113978581}" type="pres">
      <dgm:prSet presAssocID="{F2EDB9D0-E1E6-4278-AA3C-88DAF600DD8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27D6055B-A8FC-4FBB-9412-1C70F9EF3775}" type="pres">
      <dgm:prSet presAssocID="{F2EDB9D0-E1E6-4278-AA3C-88DAF600DD83}" presName="spaceRect" presStyleCnt="0"/>
      <dgm:spPr/>
    </dgm:pt>
    <dgm:pt modelId="{DA016348-2379-4E5C-9B6F-F367DBC7890A}" type="pres">
      <dgm:prSet presAssocID="{F2EDB9D0-E1E6-4278-AA3C-88DAF600DD83}" presName="textRect" presStyleLbl="revTx" presStyleIdx="3" presStyleCnt="6">
        <dgm:presLayoutVars>
          <dgm:chMax val="1"/>
          <dgm:chPref val="1"/>
        </dgm:presLayoutVars>
      </dgm:prSet>
      <dgm:spPr/>
    </dgm:pt>
    <dgm:pt modelId="{0D804AAB-B1BD-41A6-A0A8-B3011359AB47}" type="pres">
      <dgm:prSet presAssocID="{3D3F095D-0ECB-4E0B-89E4-2FA814DB3E27}" presName="sibTrans" presStyleCnt="0"/>
      <dgm:spPr/>
    </dgm:pt>
    <dgm:pt modelId="{1B0AF431-76BA-401B-B5E6-40DFDDFEB892}" type="pres">
      <dgm:prSet presAssocID="{7827A5A9-8BDD-41C1-B19C-8789D10AB5E1}" presName="compNode" presStyleCnt="0"/>
      <dgm:spPr/>
    </dgm:pt>
    <dgm:pt modelId="{2E308A7B-7468-459A-8EDC-D821877847F3}" type="pres">
      <dgm:prSet presAssocID="{7827A5A9-8BDD-41C1-B19C-8789D10AB5E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AD072374-867A-49C3-B3A1-5ED9FA081C84}" type="pres">
      <dgm:prSet presAssocID="{7827A5A9-8BDD-41C1-B19C-8789D10AB5E1}" presName="spaceRect" presStyleCnt="0"/>
      <dgm:spPr/>
    </dgm:pt>
    <dgm:pt modelId="{D3716F88-B10E-4DCA-9419-A7845F7139D2}" type="pres">
      <dgm:prSet presAssocID="{7827A5A9-8BDD-41C1-B19C-8789D10AB5E1}" presName="textRect" presStyleLbl="revTx" presStyleIdx="4" presStyleCnt="6">
        <dgm:presLayoutVars>
          <dgm:chMax val="1"/>
          <dgm:chPref val="1"/>
        </dgm:presLayoutVars>
      </dgm:prSet>
      <dgm:spPr/>
    </dgm:pt>
    <dgm:pt modelId="{FBCA08FE-3FD6-4C91-8EC6-85F39C2EAFC0}" type="pres">
      <dgm:prSet presAssocID="{C8525BF8-247F-40D3-A747-4B2AFBC6EDE6}" presName="sibTrans" presStyleCnt="0"/>
      <dgm:spPr/>
    </dgm:pt>
    <dgm:pt modelId="{C7570B4E-EC4B-4B14-BB78-23A087454373}" type="pres">
      <dgm:prSet presAssocID="{987F7171-D579-42D9-8701-82794E9C459D}" presName="compNode" presStyleCnt="0"/>
      <dgm:spPr/>
    </dgm:pt>
    <dgm:pt modelId="{FAC9A2E8-8755-4693-8BB0-0EF04B531EE9}" type="pres">
      <dgm:prSet presAssocID="{987F7171-D579-42D9-8701-82794E9C459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Tools with solid fill"/>
        </a:ext>
      </dgm:extLst>
    </dgm:pt>
    <dgm:pt modelId="{25014F7F-C5A6-4C95-B605-946B9A6A8049}" type="pres">
      <dgm:prSet presAssocID="{987F7171-D579-42D9-8701-82794E9C459D}" presName="spaceRect" presStyleCnt="0"/>
      <dgm:spPr/>
    </dgm:pt>
    <dgm:pt modelId="{9BA4A17E-7806-4FF0-8FF5-8C7394BB3813}" type="pres">
      <dgm:prSet presAssocID="{987F7171-D579-42D9-8701-82794E9C459D}" presName="textRect" presStyleLbl="revTx" presStyleIdx="5" presStyleCnt="6">
        <dgm:presLayoutVars>
          <dgm:chMax val="1"/>
          <dgm:chPref val="1"/>
        </dgm:presLayoutVars>
      </dgm:prSet>
      <dgm:spPr/>
    </dgm:pt>
  </dgm:ptLst>
  <dgm:cxnLst>
    <dgm:cxn modelId="{9894EA1E-AC14-4CAE-B9ED-2AEC1CD2E3ED}" type="presOf" srcId="{38AADD09-0D0F-482C-BF2D-B75B88ED34BC}" destId="{35533E0A-1E22-4A1A-82CD-BA7B5D8B477D}" srcOrd="0" destOrd="0" presId="urn:microsoft.com/office/officeart/2018/2/layout/IconLabelList"/>
    <dgm:cxn modelId="{78147227-AC51-4F6D-9D9F-C0B8F5DA4338}" type="presOf" srcId="{7827A5A9-8BDD-41C1-B19C-8789D10AB5E1}" destId="{D3716F88-B10E-4DCA-9419-A7845F7139D2}" srcOrd="0" destOrd="0" presId="urn:microsoft.com/office/officeart/2018/2/layout/IconLabelList"/>
    <dgm:cxn modelId="{B8ED542E-8F93-4697-9220-58241C5BC7F1}" srcId="{5B5706A6-679B-4AE9-8CBE-A2386DC042C8}" destId="{08F1C65E-DBE5-4053-8BEA-3097157FFB72}" srcOrd="2" destOrd="0" parTransId="{BF83227B-C459-44FD-83EF-E200213BF73A}" sibTransId="{35C46E26-A6EA-4411-993D-8E0DFE591736}"/>
    <dgm:cxn modelId="{0A04CE3D-133E-426B-8EFA-8A08A1A31859}" type="presOf" srcId="{08F1C65E-DBE5-4053-8BEA-3097157FFB72}" destId="{16CA053E-5794-4BC1-93BA-02B3EB5CC598}" srcOrd="0" destOrd="0" presId="urn:microsoft.com/office/officeart/2018/2/layout/IconLabelList"/>
    <dgm:cxn modelId="{E7B0243E-A813-4F59-B4F3-1E98666D558C}" srcId="{5B5706A6-679B-4AE9-8CBE-A2386DC042C8}" destId="{987F7171-D579-42D9-8701-82794E9C459D}" srcOrd="5" destOrd="0" parTransId="{F3342289-5031-4FC7-8A3A-7ABEF227C441}" sibTransId="{9C96976D-66FE-4F29-A0E2-5B953286B556}"/>
    <dgm:cxn modelId="{D81F7C77-89F8-4633-9B93-6C27848A3F8C}" srcId="{5B5706A6-679B-4AE9-8CBE-A2386DC042C8}" destId="{38AADD09-0D0F-482C-BF2D-B75B88ED34BC}" srcOrd="0" destOrd="0" parTransId="{96627F51-A629-4871-BF00-EC845416F892}" sibTransId="{5D04EA7A-7118-445E-AEEA-45298D82E84B}"/>
    <dgm:cxn modelId="{91108280-718B-46DE-8341-E09CD4DB1570}" type="presOf" srcId="{41515B5A-466D-48AF-B7E3-891D80751E11}" destId="{75E28553-C8BA-4300-BE5A-A4DF24C4F17B}" srcOrd="0" destOrd="0" presId="urn:microsoft.com/office/officeart/2018/2/layout/IconLabelList"/>
    <dgm:cxn modelId="{E6751288-1C09-493D-A213-B0C8EDE5FA50}" type="presOf" srcId="{F2EDB9D0-E1E6-4278-AA3C-88DAF600DD83}" destId="{DA016348-2379-4E5C-9B6F-F367DBC7890A}" srcOrd="0" destOrd="0" presId="urn:microsoft.com/office/officeart/2018/2/layout/IconLabelList"/>
    <dgm:cxn modelId="{2315429E-FA3E-47E2-A739-7DDCA5BBBDFF}" type="presOf" srcId="{5B5706A6-679B-4AE9-8CBE-A2386DC042C8}" destId="{43D10FCA-5589-4E11-ACF8-8EA046007373}" srcOrd="0" destOrd="0" presId="urn:microsoft.com/office/officeart/2018/2/layout/IconLabelList"/>
    <dgm:cxn modelId="{A893B4B7-520F-4252-8C22-7DDEE9D2E80B}" srcId="{5B5706A6-679B-4AE9-8CBE-A2386DC042C8}" destId="{41515B5A-466D-48AF-B7E3-891D80751E11}" srcOrd="1" destOrd="0" parTransId="{6F916B46-9CE6-4054-B477-4CA9E6146D3C}" sibTransId="{CF0E7F6F-5D9C-41B6-AFF4-6BD6CBD5400F}"/>
    <dgm:cxn modelId="{1FB9BFD6-34C1-445F-BC26-0B4E0377A85C}" srcId="{5B5706A6-679B-4AE9-8CBE-A2386DC042C8}" destId="{7827A5A9-8BDD-41C1-B19C-8789D10AB5E1}" srcOrd="4" destOrd="0" parTransId="{FB8FBCEA-4261-476A-804D-CDCCA4DCEBEC}" sibTransId="{C8525BF8-247F-40D3-A747-4B2AFBC6EDE6}"/>
    <dgm:cxn modelId="{2F80C8E1-4B57-42C0-9C31-E7C78B9265BD}" srcId="{5B5706A6-679B-4AE9-8CBE-A2386DC042C8}" destId="{F2EDB9D0-E1E6-4278-AA3C-88DAF600DD83}" srcOrd="3" destOrd="0" parTransId="{D65BD987-C03B-48B2-A375-4B1C686EB168}" sibTransId="{3D3F095D-0ECB-4E0B-89E4-2FA814DB3E27}"/>
    <dgm:cxn modelId="{63689DE2-71D3-4C6B-9F6B-C5862B3FE401}" type="presOf" srcId="{987F7171-D579-42D9-8701-82794E9C459D}" destId="{9BA4A17E-7806-4FF0-8FF5-8C7394BB3813}" srcOrd="0" destOrd="0" presId="urn:microsoft.com/office/officeart/2018/2/layout/IconLabelList"/>
    <dgm:cxn modelId="{82D5E72B-65B4-479E-9069-4D580E571B62}" type="presParOf" srcId="{43D10FCA-5589-4E11-ACF8-8EA046007373}" destId="{10E28245-09AE-46DE-A71B-935F76763060}" srcOrd="0" destOrd="0" presId="urn:microsoft.com/office/officeart/2018/2/layout/IconLabelList"/>
    <dgm:cxn modelId="{418146E1-B89D-4862-AF0C-597C2D909A2B}" type="presParOf" srcId="{10E28245-09AE-46DE-A71B-935F76763060}" destId="{FCE96F96-8EEF-4468-A1B1-90D86006C947}" srcOrd="0" destOrd="0" presId="urn:microsoft.com/office/officeart/2018/2/layout/IconLabelList"/>
    <dgm:cxn modelId="{6379AB1B-0418-4759-B3D5-00AC38059891}" type="presParOf" srcId="{10E28245-09AE-46DE-A71B-935F76763060}" destId="{96F6F5A7-4C23-47AB-981F-1406DFFA693A}" srcOrd="1" destOrd="0" presId="urn:microsoft.com/office/officeart/2018/2/layout/IconLabelList"/>
    <dgm:cxn modelId="{54E12CDC-0379-420A-B612-5A0D1E31BBD8}" type="presParOf" srcId="{10E28245-09AE-46DE-A71B-935F76763060}" destId="{35533E0A-1E22-4A1A-82CD-BA7B5D8B477D}" srcOrd="2" destOrd="0" presId="urn:microsoft.com/office/officeart/2018/2/layout/IconLabelList"/>
    <dgm:cxn modelId="{6AC0F362-A952-469B-8861-340F861D9051}" type="presParOf" srcId="{43D10FCA-5589-4E11-ACF8-8EA046007373}" destId="{76B4118B-8A0A-47F1-BD54-B28DA9020BA4}" srcOrd="1" destOrd="0" presId="urn:microsoft.com/office/officeart/2018/2/layout/IconLabelList"/>
    <dgm:cxn modelId="{C9DB9A1B-E7F9-40DB-9405-44C327744F29}" type="presParOf" srcId="{43D10FCA-5589-4E11-ACF8-8EA046007373}" destId="{16DF90FB-2C02-49FE-9643-F610B63AE858}" srcOrd="2" destOrd="0" presId="urn:microsoft.com/office/officeart/2018/2/layout/IconLabelList"/>
    <dgm:cxn modelId="{A765C2CE-58FD-4C01-9A9E-79C0A976EE1E}" type="presParOf" srcId="{16DF90FB-2C02-49FE-9643-F610B63AE858}" destId="{D2DAD87A-4E79-4AFC-80D1-F46BF2BEA189}" srcOrd="0" destOrd="0" presId="urn:microsoft.com/office/officeart/2018/2/layout/IconLabelList"/>
    <dgm:cxn modelId="{965D4AB2-C06D-498D-B07D-0290DF800E24}" type="presParOf" srcId="{16DF90FB-2C02-49FE-9643-F610B63AE858}" destId="{F8262488-EE8A-4B2F-B82B-2BE513EEE225}" srcOrd="1" destOrd="0" presId="urn:microsoft.com/office/officeart/2018/2/layout/IconLabelList"/>
    <dgm:cxn modelId="{6E31EB13-8A98-4614-8535-9C7BA69A9177}" type="presParOf" srcId="{16DF90FB-2C02-49FE-9643-F610B63AE858}" destId="{75E28553-C8BA-4300-BE5A-A4DF24C4F17B}" srcOrd="2" destOrd="0" presId="urn:microsoft.com/office/officeart/2018/2/layout/IconLabelList"/>
    <dgm:cxn modelId="{96C1120B-4C56-4629-BB6E-B1A04791CD18}" type="presParOf" srcId="{43D10FCA-5589-4E11-ACF8-8EA046007373}" destId="{0C01B33C-9810-489A-B718-61DEF5927EFC}" srcOrd="3" destOrd="0" presId="urn:microsoft.com/office/officeart/2018/2/layout/IconLabelList"/>
    <dgm:cxn modelId="{DA9D92B3-7D76-4149-ADA1-9B77BAB6E325}" type="presParOf" srcId="{43D10FCA-5589-4E11-ACF8-8EA046007373}" destId="{A9D6CD5B-492C-44C9-8EFB-92414C4CD425}" srcOrd="4" destOrd="0" presId="urn:microsoft.com/office/officeart/2018/2/layout/IconLabelList"/>
    <dgm:cxn modelId="{70075A62-9E09-422F-8A14-39A2ACC8FB01}" type="presParOf" srcId="{A9D6CD5B-492C-44C9-8EFB-92414C4CD425}" destId="{AFD62EC1-FD34-4B75-8E68-294264C28F6B}" srcOrd="0" destOrd="0" presId="urn:microsoft.com/office/officeart/2018/2/layout/IconLabelList"/>
    <dgm:cxn modelId="{4746C49C-1162-4009-9C3E-D4C3435E80E1}" type="presParOf" srcId="{A9D6CD5B-492C-44C9-8EFB-92414C4CD425}" destId="{45348E00-2EEF-4815-B7F9-202677054707}" srcOrd="1" destOrd="0" presId="urn:microsoft.com/office/officeart/2018/2/layout/IconLabelList"/>
    <dgm:cxn modelId="{EBBE9FF9-F2AA-408A-80AB-68301AF9EA5E}" type="presParOf" srcId="{A9D6CD5B-492C-44C9-8EFB-92414C4CD425}" destId="{16CA053E-5794-4BC1-93BA-02B3EB5CC598}" srcOrd="2" destOrd="0" presId="urn:microsoft.com/office/officeart/2018/2/layout/IconLabelList"/>
    <dgm:cxn modelId="{4F93EB4A-E2B7-49D0-B61D-96B67FEB650B}" type="presParOf" srcId="{43D10FCA-5589-4E11-ACF8-8EA046007373}" destId="{E3392D2A-123C-4777-9C19-28B65B9243B3}" srcOrd="5" destOrd="0" presId="urn:microsoft.com/office/officeart/2018/2/layout/IconLabelList"/>
    <dgm:cxn modelId="{D8E6DA16-EDA3-4BA5-96D1-E3B0529445C5}" type="presParOf" srcId="{43D10FCA-5589-4E11-ACF8-8EA046007373}" destId="{E82AE8C6-596F-4B43-927E-A5D3AEDB65FC}" srcOrd="6" destOrd="0" presId="urn:microsoft.com/office/officeart/2018/2/layout/IconLabelList"/>
    <dgm:cxn modelId="{0FEC84A4-3274-48DF-A4BE-F9AD9E388026}" type="presParOf" srcId="{E82AE8C6-596F-4B43-927E-A5D3AEDB65FC}" destId="{AF883C9F-DC3A-4DDC-B10E-3ED113978581}" srcOrd="0" destOrd="0" presId="urn:microsoft.com/office/officeart/2018/2/layout/IconLabelList"/>
    <dgm:cxn modelId="{30D0FB13-64B7-468F-A164-837F688AC697}" type="presParOf" srcId="{E82AE8C6-596F-4B43-927E-A5D3AEDB65FC}" destId="{27D6055B-A8FC-4FBB-9412-1C70F9EF3775}" srcOrd="1" destOrd="0" presId="urn:microsoft.com/office/officeart/2018/2/layout/IconLabelList"/>
    <dgm:cxn modelId="{49600F5B-C1A9-406F-BC2C-747DCD12112B}" type="presParOf" srcId="{E82AE8C6-596F-4B43-927E-A5D3AEDB65FC}" destId="{DA016348-2379-4E5C-9B6F-F367DBC7890A}" srcOrd="2" destOrd="0" presId="urn:microsoft.com/office/officeart/2018/2/layout/IconLabelList"/>
    <dgm:cxn modelId="{80473AB3-F442-4805-A5F9-4E56DFBA69B1}" type="presParOf" srcId="{43D10FCA-5589-4E11-ACF8-8EA046007373}" destId="{0D804AAB-B1BD-41A6-A0A8-B3011359AB47}" srcOrd="7" destOrd="0" presId="urn:microsoft.com/office/officeart/2018/2/layout/IconLabelList"/>
    <dgm:cxn modelId="{6BC3B639-7D15-4A2D-A53F-607DE941498A}" type="presParOf" srcId="{43D10FCA-5589-4E11-ACF8-8EA046007373}" destId="{1B0AF431-76BA-401B-B5E6-40DFDDFEB892}" srcOrd="8" destOrd="0" presId="urn:microsoft.com/office/officeart/2018/2/layout/IconLabelList"/>
    <dgm:cxn modelId="{09C667E3-9A78-4C90-A476-0D93BCE10B4C}" type="presParOf" srcId="{1B0AF431-76BA-401B-B5E6-40DFDDFEB892}" destId="{2E308A7B-7468-459A-8EDC-D821877847F3}" srcOrd="0" destOrd="0" presId="urn:microsoft.com/office/officeart/2018/2/layout/IconLabelList"/>
    <dgm:cxn modelId="{260A0920-E264-48D0-842C-854DBF765643}" type="presParOf" srcId="{1B0AF431-76BA-401B-B5E6-40DFDDFEB892}" destId="{AD072374-867A-49C3-B3A1-5ED9FA081C84}" srcOrd="1" destOrd="0" presId="urn:microsoft.com/office/officeart/2018/2/layout/IconLabelList"/>
    <dgm:cxn modelId="{D49B02C4-4EE1-43BE-BEF9-EB84BE40F674}" type="presParOf" srcId="{1B0AF431-76BA-401B-B5E6-40DFDDFEB892}" destId="{D3716F88-B10E-4DCA-9419-A7845F7139D2}" srcOrd="2" destOrd="0" presId="urn:microsoft.com/office/officeart/2018/2/layout/IconLabelList"/>
    <dgm:cxn modelId="{F76E1F38-DB71-48AD-81B9-9CD4AE27C452}" type="presParOf" srcId="{43D10FCA-5589-4E11-ACF8-8EA046007373}" destId="{FBCA08FE-3FD6-4C91-8EC6-85F39C2EAFC0}" srcOrd="9" destOrd="0" presId="urn:microsoft.com/office/officeart/2018/2/layout/IconLabelList"/>
    <dgm:cxn modelId="{97178366-34C8-435D-8A23-EDF8325F8E66}" type="presParOf" srcId="{43D10FCA-5589-4E11-ACF8-8EA046007373}" destId="{C7570B4E-EC4B-4B14-BB78-23A087454373}" srcOrd="10" destOrd="0" presId="urn:microsoft.com/office/officeart/2018/2/layout/IconLabelList"/>
    <dgm:cxn modelId="{B4C5CD41-810B-4816-AD64-17E725122AF6}" type="presParOf" srcId="{C7570B4E-EC4B-4B14-BB78-23A087454373}" destId="{FAC9A2E8-8755-4693-8BB0-0EF04B531EE9}" srcOrd="0" destOrd="0" presId="urn:microsoft.com/office/officeart/2018/2/layout/IconLabelList"/>
    <dgm:cxn modelId="{3F8129A3-6F09-4AB8-B296-01C6D0B39F35}" type="presParOf" srcId="{C7570B4E-EC4B-4B14-BB78-23A087454373}" destId="{25014F7F-C5A6-4C95-B605-946B9A6A8049}" srcOrd="1" destOrd="0" presId="urn:microsoft.com/office/officeart/2018/2/layout/IconLabelList"/>
    <dgm:cxn modelId="{3C412D90-FEE6-4116-8D08-E57B4DD8B43D}" type="presParOf" srcId="{C7570B4E-EC4B-4B14-BB78-23A087454373}" destId="{9BA4A17E-7806-4FF0-8FF5-8C7394BB381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BB0884-78B9-467D-A424-29A8D7742A6C}"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1610995C-049C-42AE-B193-EE62C87C2F51}">
      <dgm:prSet/>
      <dgm:spPr/>
      <dgm:t>
        <a:bodyPr/>
        <a:lstStyle/>
        <a:p>
          <a:r>
            <a:rPr lang="en-US"/>
            <a:t>Election year</a:t>
          </a:r>
        </a:p>
      </dgm:t>
    </dgm:pt>
    <dgm:pt modelId="{53937489-374F-4212-8BE9-F1415A9D5FDF}" type="parTrans" cxnId="{D8504F42-D97D-496A-BCC3-D8A8DE3BBD35}">
      <dgm:prSet/>
      <dgm:spPr/>
      <dgm:t>
        <a:bodyPr/>
        <a:lstStyle/>
        <a:p>
          <a:endParaRPr lang="en-US"/>
        </a:p>
      </dgm:t>
    </dgm:pt>
    <dgm:pt modelId="{4A197917-0F0C-4584-B42E-796FEA85D0B8}" type="sibTrans" cxnId="{D8504F42-D97D-496A-BCC3-D8A8DE3BBD35}">
      <dgm:prSet/>
      <dgm:spPr/>
      <dgm:t>
        <a:bodyPr/>
        <a:lstStyle/>
        <a:p>
          <a:pPr>
            <a:lnSpc>
              <a:spcPct val="100000"/>
            </a:lnSpc>
          </a:pPr>
          <a:endParaRPr lang="en-US"/>
        </a:p>
      </dgm:t>
    </dgm:pt>
    <dgm:pt modelId="{7C9B308C-9602-4195-87AE-59C791B23444}">
      <dgm:prSet/>
      <dgm:spPr/>
      <dgm:t>
        <a:bodyPr/>
        <a:lstStyle/>
        <a:p>
          <a:r>
            <a:rPr lang="en-US"/>
            <a:t>Supplemental budgets</a:t>
          </a:r>
        </a:p>
      </dgm:t>
    </dgm:pt>
    <dgm:pt modelId="{7968F389-C33F-4D1E-A666-E081BA6E283E}" type="parTrans" cxnId="{22E5CDC6-5CAA-4598-93A8-89C6663DE7AE}">
      <dgm:prSet/>
      <dgm:spPr/>
      <dgm:t>
        <a:bodyPr/>
        <a:lstStyle/>
        <a:p>
          <a:endParaRPr lang="en-US"/>
        </a:p>
      </dgm:t>
    </dgm:pt>
    <dgm:pt modelId="{A1EEA2CB-7DA1-47C0-8223-758B3BC181E3}" type="sibTrans" cxnId="{22E5CDC6-5CAA-4598-93A8-89C6663DE7AE}">
      <dgm:prSet/>
      <dgm:spPr/>
      <dgm:t>
        <a:bodyPr/>
        <a:lstStyle/>
        <a:p>
          <a:pPr>
            <a:lnSpc>
              <a:spcPct val="100000"/>
            </a:lnSpc>
          </a:pPr>
          <a:endParaRPr lang="en-US"/>
        </a:p>
      </dgm:t>
    </dgm:pt>
    <dgm:pt modelId="{08FDEC82-0907-4123-976D-AD5298CB2A84}">
      <dgm:prSet/>
      <dgm:spPr/>
      <dgm:t>
        <a:bodyPr/>
        <a:lstStyle/>
        <a:p>
          <a:r>
            <a:rPr lang="en-US"/>
            <a:t>AWC Legislative Priorities Committee beginning work</a:t>
          </a:r>
        </a:p>
      </dgm:t>
    </dgm:pt>
    <dgm:pt modelId="{A0CDC964-8424-4EDB-B67C-F9F254A9753C}" type="parTrans" cxnId="{5AE8218B-6A0D-4AF9-BB24-2BC2A0D47F62}">
      <dgm:prSet/>
      <dgm:spPr/>
      <dgm:t>
        <a:bodyPr/>
        <a:lstStyle/>
        <a:p>
          <a:endParaRPr lang="en-US"/>
        </a:p>
      </dgm:t>
    </dgm:pt>
    <dgm:pt modelId="{99A5DAC3-0DAD-4B2C-8CEB-B60B1C2FBC77}" type="sibTrans" cxnId="{5AE8218B-6A0D-4AF9-BB24-2BC2A0D47F62}">
      <dgm:prSet/>
      <dgm:spPr/>
      <dgm:t>
        <a:bodyPr/>
        <a:lstStyle/>
        <a:p>
          <a:pPr>
            <a:lnSpc>
              <a:spcPct val="100000"/>
            </a:lnSpc>
          </a:pPr>
          <a:endParaRPr lang="en-US"/>
        </a:p>
      </dgm:t>
    </dgm:pt>
    <dgm:pt modelId="{7F1A7742-35B3-40F2-BD33-8407AA1FB558}">
      <dgm:prSet/>
      <dgm:spPr/>
      <dgm:t>
        <a:bodyPr/>
        <a:lstStyle/>
        <a:p>
          <a:r>
            <a:rPr lang="en-US"/>
            <a:t>Have an idea/issue – share it with us via our survey</a:t>
          </a:r>
        </a:p>
      </dgm:t>
    </dgm:pt>
    <dgm:pt modelId="{B2D9EA87-FD67-4393-B8D7-0DD492A6AFA1}" type="parTrans" cxnId="{864D0E9D-02CD-40A5-9185-2026A9879F86}">
      <dgm:prSet/>
      <dgm:spPr/>
      <dgm:t>
        <a:bodyPr/>
        <a:lstStyle/>
        <a:p>
          <a:endParaRPr lang="en-US"/>
        </a:p>
      </dgm:t>
    </dgm:pt>
    <dgm:pt modelId="{CB5ECA38-B061-4788-9A92-488F3F968180}" type="sibTrans" cxnId="{864D0E9D-02CD-40A5-9185-2026A9879F86}">
      <dgm:prSet/>
      <dgm:spPr/>
      <dgm:t>
        <a:bodyPr/>
        <a:lstStyle/>
        <a:p>
          <a:endParaRPr lang="en-US"/>
        </a:p>
      </dgm:t>
    </dgm:pt>
    <dgm:pt modelId="{9A21FAC6-E431-47D6-86D2-3BF231E8FADA}" type="pres">
      <dgm:prSet presAssocID="{7DBB0884-78B9-467D-A424-29A8D7742A6C}" presName="root" presStyleCnt="0">
        <dgm:presLayoutVars>
          <dgm:dir/>
          <dgm:resizeHandles val="exact"/>
        </dgm:presLayoutVars>
      </dgm:prSet>
      <dgm:spPr/>
    </dgm:pt>
    <dgm:pt modelId="{6F103F04-985A-496C-BA54-71EAAB76AEDB}" type="pres">
      <dgm:prSet presAssocID="{1610995C-049C-42AE-B193-EE62C87C2F51}" presName="compNode" presStyleCnt="0"/>
      <dgm:spPr/>
    </dgm:pt>
    <dgm:pt modelId="{2204D8AA-D77A-4FEE-BB43-C9206CCABEAA}" type="pres">
      <dgm:prSet presAssocID="{1610995C-049C-42AE-B193-EE62C87C2F51}" presName="bgRect" presStyleLbl="bgShp" presStyleIdx="0" presStyleCnt="4" custLinFactNeighborX="-35880" custLinFactNeighborY="-197"/>
      <dgm:spPr/>
    </dgm:pt>
    <dgm:pt modelId="{2E650B40-88DE-4032-93D1-ED8403FE9A53}" type="pres">
      <dgm:prSet presAssocID="{1610995C-049C-42AE-B193-EE62C87C2F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8F3F2A5-6A19-4F93-AC1C-D0EACBAA0E2E}" type="pres">
      <dgm:prSet presAssocID="{1610995C-049C-42AE-B193-EE62C87C2F51}" presName="spaceRect" presStyleCnt="0"/>
      <dgm:spPr/>
    </dgm:pt>
    <dgm:pt modelId="{5FEABBB2-EDAD-455F-B5FA-AC372152E22E}" type="pres">
      <dgm:prSet presAssocID="{1610995C-049C-42AE-B193-EE62C87C2F51}" presName="parTx" presStyleLbl="revTx" presStyleIdx="0" presStyleCnt="4">
        <dgm:presLayoutVars>
          <dgm:chMax val="0"/>
          <dgm:chPref val="0"/>
        </dgm:presLayoutVars>
      </dgm:prSet>
      <dgm:spPr/>
    </dgm:pt>
    <dgm:pt modelId="{292C81DA-1C7A-4366-9D94-E6B428919240}" type="pres">
      <dgm:prSet presAssocID="{4A197917-0F0C-4584-B42E-796FEA85D0B8}" presName="sibTrans" presStyleCnt="0"/>
      <dgm:spPr/>
    </dgm:pt>
    <dgm:pt modelId="{0F75F828-F5A4-4D65-8C80-D436CBFA06EF}" type="pres">
      <dgm:prSet presAssocID="{7C9B308C-9602-4195-87AE-59C791B23444}" presName="compNode" presStyleCnt="0"/>
      <dgm:spPr/>
    </dgm:pt>
    <dgm:pt modelId="{740DA48C-098F-4A23-BE36-78A29F73F7D2}" type="pres">
      <dgm:prSet presAssocID="{7C9B308C-9602-4195-87AE-59C791B23444}" presName="bgRect" presStyleLbl="bgShp" presStyleIdx="1" presStyleCnt="4"/>
      <dgm:spPr/>
    </dgm:pt>
    <dgm:pt modelId="{916DE9B8-B9D8-4EE0-91A0-2D42E1463FCF}" type="pres">
      <dgm:prSet presAssocID="{7C9B308C-9602-4195-87AE-59C791B234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37360EAB-6697-40DC-86E0-78106B21936C}" type="pres">
      <dgm:prSet presAssocID="{7C9B308C-9602-4195-87AE-59C791B23444}" presName="spaceRect" presStyleCnt="0"/>
      <dgm:spPr/>
    </dgm:pt>
    <dgm:pt modelId="{CA06F8CD-1F2B-41B6-BECC-824F92B6874F}" type="pres">
      <dgm:prSet presAssocID="{7C9B308C-9602-4195-87AE-59C791B23444}" presName="parTx" presStyleLbl="revTx" presStyleIdx="1" presStyleCnt="4">
        <dgm:presLayoutVars>
          <dgm:chMax val="0"/>
          <dgm:chPref val="0"/>
        </dgm:presLayoutVars>
      </dgm:prSet>
      <dgm:spPr/>
    </dgm:pt>
    <dgm:pt modelId="{D00F5D3B-6DAB-43E1-B799-03CFC0A3B943}" type="pres">
      <dgm:prSet presAssocID="{A1EEA2CB-7DA1-47C0-8223-758B3BC181E3}" presName="sibTrans" presStyleCnt="0"/>
      <dgm:spPr/>
    </dgm:pt>
    <dgm:pt modelId="{EE3E89DA-FBAD-437D-9F49-62E856005D61}" type="pres">
      <dgm:prSet presAssocID="{08FDEC82-0907-4123-976D-AD5298CB2A84}" presName="compNode" presStyleCnt="0"/>
      <dgm:spPr/>
    </dgm:pt>
    <dgm:pt modelId="{E52025E5-55C8-457E-A57C-3300C353DBDC}" type="pres">
      <dgm:prSet presAssocID="{08FDEC82-0907-4123-976D-AD5298CB2A84}" presName="bgRect" presStyleLbl="bgShp" presStyleIdx="2" presStyleCnt="4"/>
      <dgm:spPr/>
    </dgm:pt>
    <dgm:pt modelId="{34870E40-9864-4CC4-A4CD-FC29B05036B4}" type="pres">
      <dgm:prSet presAssocID="{08FDEC82-0907-4123-976D-AD5298CB2A8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brainstorm with solid fill"/>
        </a:ext>
      </dgm:extLst>
    </dgm:pt>
    <dgm:pt modelId="{DF0BAD36-219F-4717-98D9-F0A3E4704ECC}" type="pres">
      <dgm:prSet presAssocID="{08FDEC82-0907-4123-976D-AD5298CB2A84}" presName="spaceRect" presStyleCnt="0"/>
      <dgm:spPr/>
    </dgm:pt>
    <dgm:pt modelId="{D860C008-207B-44AE-91D3-EE637E9EBA81}" type="pres">
      <dgm:prSet presAssocID="{08FDEC82-0907-4123-976D-AD5298CB2A84}" presName="parTx" presStyleLbl="revTx" presStyleIdx="2" presStyleCnt="4">
        <dgm:presLayoutVars>
          <dgm:chMax val="0"/>
          <dgm:chPref val="0"/>
        </dgm:presLayoutVars>
      </dgm:prSet>
      <dgm:spPr/>
    </dgm:pt>
    <dgm:pt modelId="{52018860-A4CD-4B95-966E-24F216F8BB73}" type="pres">
      <dgm:prSet presAssocID="{99A5DAC3-0DAD-4B2C-8CEB-B60B1C2FBC77}" presName="sibTrans" presStyleCnt="0"/>
      <dgm:spPr/>
    </dgm:pt>
    <dgm:pt modelId="{BA036FA5-FF6E-4786-903F-4E0371045F08}" type="pres">
      <dgm:prSet presAssocID="{7F1A7742-35B3-40F2-BD33-8407AA1FB558}" presName="compNode" presStyleCnt="0"/>
      <dgm:spPr/>
    </dgm:pt>
    <dgm:pt modelId="{BF82A04A-9C29-42FD-BD85-0D9FD3A13B80}" type="pres">
      <dgm:prSet presAssocID="{7F1A7742-35B3-40F2-BD33-8407AA1FB558}" presName="bgRect" presStyleLbl="bgShp" presStyleIdx="3" presStyleCnt="4"/>
      <dgm:spPr/>
    </dgm:pt>
    <dgm:pt modelId="{9CBEC586-1827-4133-BEE6-CFFBA2A54C7D}" type="pres">
      <dgm:prSet presAssocID="{7F1A7742-35B3-40F2-BD33-8407AA1FB5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310A35DC-53D6-44F1-BFD2-B50413D37491}" type="pres">
      <dgm:prSet presAssocID="{7F1A7742-35B3-40F2-BD33-8407AA1FB558}" presName="spaceRect" presStyleCnt="0"/>
      <dgm:spPr/>
    </dgm:pt>
    <dgm:pt modelId="{9A325B24-709F-4896-AA9B-01E437C49119}" type="pres">
      <dgm:prSet presAssocID="{7F1A7742-35B3-40F2-BD33-8407AA1FB558}" presName="parTx" presStyleLbl="revTx" presStyleIdx="3" presStyleCnt="4">
        <dgm:presLayoutVars>
          <dgm:chMax val="0"/>
          <dgm:chPref val="0"/>
        </dgm:presLayoutVars>
      </dgm:prSet>
      <dgm:spPr/>
    </dgm:pt>
  </dgm:ptLst>
  <dgm:cxnLst>
    <dgm:cxn modelId="{7DFD6230-F97F-4B44-AABA-106FDA9CAE0A}" type="presOf" srcId="{7DBB0884-78B9-467D-A424-29A8D7742A6C}" destId="{9A21FAC6-E431-47D6-86D2-3BF231E8FADA}" srcOrd="0" destOrd="0" presId="urn:microsoft.com/office/officeart/2018/2/layout/IconVerticalSolidList"/>
    <dgm:cxn modelId="{D8504F42-D97D-496A-BCC3-D8A8DE3BBD35}" srcId="{7DBB0884-78B9-467D-A424-29A8D7742A6C}" destId="{1610995C-049C-42AE-B193-EE62C87C2F51}" srcOrd="0" destOrd="0" parTransId="{53937489-374F-4212-8BE9-F1415A9D5FDF}" sibTransId="{4A197917-0F0C-4584-B42E-796FEA85D0B8}"/>
    <dgm:cxn modelId="{C502E262-D5A4-4B11-B5AD-466E9FBBEC53}" type="presOf" srcId="{1610995C-049C-42AE-B193-EE62C87C2F51}" destId="{5FEABBB2-EDAD-455F-B5FA-AC372152E22E}" srcOrd="0" destOrd="0" presId="urn:microsoft.com/office/officeart/2018/2/layout/IconVerticalSolidList"/>
    <dgm:cxn modelId="{B28A4080-E30C-4800-8D64-ACDB0BA649B2}" type="presOf" srcId="{7C9B308C-9602-4195-87AE-59C791B23444}" destId="{CA06F8CD-1F2B-41B6-BECC-824F92B6874F}" srcOrd="0" destOrd="0" presId="urn:microsoft.com/office/officeart/2018/2/layout/IconVerticalSolidList"/>
    <dgm:cxn modelId="{B5B1F986-7E8B-497B-8FEE-8776F10BF422}" type="presOf" srcId="{7F1A7742-35B3-40F2-BD33-8407AA1FB558}" destId="{9A325B24-709F-4896-AA9B-01E437C49119}" srcOrd="0" destOrd="0" presId="urn:microsoft.com/office/officeart/2018/2/layout/IconVerticalSolidList"/>
    <dgm:cxn modelId="{5AE8218B-6A0D-4AF9-BB24-2BC2A0D47F62}" srcId="{7DBB0884-78B9-467D-A424-29A8D7742A6C}" destId="{08FDEC82-0907-4123-976D-AD5298CB2A84}" srcOrd="2" destOrd="0" parTransId="{A0CDC964-8424-4EDB-B67C-F9F254A9753C}" sibTransId="{99A5DAC3-0DAD-4B2C-8CEB-B60B1C2FBC77}"/>
    <dgm:cxn modelId="{864D0E9D-02CD-40A5-9185-2026A9879F86}" srcId="{7DBB0884-78B9-467D-A424-29A8D7742A6C}" destId="{7F1A7742-35B3-40F2-BD33-8407AA1FB558}" srcOrd="3" destOrd="0" parTransId="{B2D9EA87-FD67-4393-B8D7-0DD492A6AFA1}" sibTransId="{CB5ECA38-B061-4788-9A92-488F3F968180}"/>
    <dgm:cxn modelId="{C3DFB6C6-6125-4503-9B35-FBDD1E2EB443}" type="presOf" srcId="{08FDEC82-0907-4123-976D-AD5298CB2A84}" destId="{D860C008-207B-44AE-91D3-EE637E9EBA81}" srcOrd="0" destOrd="0" presId="urn:microsoft.com/office/officeart/2018/2/layout/IconVerticalSolidList"/>
    <dgm:cxn modelId="{22E5CDC6-5CAA-4598-93A8-89C6663DE7AE}" srcId="{7DBB0884-78B9-467D-A424-29A8D7742A6C}" destId="{7C9B308C-9602-4195-87AE-59C791B23444}" srcOrd="1" destOrd="0" parTransId="{7968F389-C33F-4D1E-A666-E081BA6E283E}" sibTransId="{A1EEA2CB-7DA1-47C0-8223-758B3BC181E3}"/>
    <dgm:cxn modelId="{AE9075E7-2803-43BB-B08A-D14F7E20947B}" type="presParOf" srcId="{9A21FAC6-E431-47D6-86D2-3BF231E8FADA}" destId="{6F103F04-985A-496C-BA54-71EAAB76AEDB}" srcOrd="0" destOrd="0" presId="urn:microsoft.com/office/officeart/2018/2/layout/IconVerticalSolidList"/>
    <dgm:cxn modelId="{7C64555F-CAEE-495C-8907-05C271598CBE}" type="presParOf" srcId="{6F103F04-985A-496C-BA54-71EAAB76AEDB}" destId="{2204D8AA-D77A-4FEE-BB43-C9206CCABEAA}" srcOrd="0" destOrd="0" presId="urn:microsoft.com/office/officeart/2018/2/layout/IconVerticalSolidList"/>
    <dgm:cxn modelId="{1DA5477E-D1D0-4C11-AC7D-35E1ACC908CE}" type="presParOf" srcId="{6F103F04-985A-496C-BA54-71EAAB76AEDB}" destId="{2E650B40-88DE-4032-93D1-ED8403FE9A53}" srcOrd="1" destOrd="0" presId="urn:microsoft.com/office/officeart/2018/2/layout/IconVerticalSolidList"/>
    <dgm:cxn modelId="{5886A561-13CA-4249-B40C-E443D0E59A90}" type="presParOf" srcId="{6F103F04-985A-496C-BA54-71EAAB76AEDB}" destId="{68F3F2A5-6A19-4F93-AC1C-D0EACBAA0E2E}" srcOrd="2" destOrd="0" presId="urn:microsoft.com/office/officeart/2018/2/layout/IconVerticalSolidList"/>
    <dgm:cxn modelId="{0581D152-D820-453E-B7B0-446B407EC5A8}" type="presParOf" srcId="{6F103F04-985A-496C-BA54-71EAAB76AEDB}" destId="{5FEABBB2-EDAD-455F-B5FA-AC372152E22E}" srcOrd="3" destOrd="0" presId="urn:microsoft.com/office/officeart/2018/2/layout/IconVerticalSolidList"/>
    <dgm:cxn modelId="{A83426E4-4FAA-40CB-9419-DFE06CBCC475}" type="presParOf" srcId="{9A21FAC6-E431-47D6-86D2-3BF231E8FADA}" destId="{292C81DA-1C7A-4366-9D94-E6B428919240}" srcOrd="1" destOrd="0" presId="urn:microsoft.com/office/officeart/2018/2/layout/IconVerticalSolidList"/>
    <dgm:cxn modelId="{7258FACE-A199-40AE-8E86-CB589531BBA4}" type="presParOf" srcId="{9A21FAC6-E431-47D6-86D2-3BF231E8FADA}" destId="{0F75F828-F5A4-4D65-8C80-D436CBFA06EF}" srcOrd="2" destOrd="0" presId="urn:microsoft.com/office/officeart/2018/2/layout/IconVerticalSolidList"/>
    <dgm:cxn modelId="{538DD9DF-4C08-41C2-BF92-3E34D9C17A2F}" type="presParOf" srcId="{0F75F828-F5A4-4D65-8C80-D436CBFA06EF}" destId="{740DA48C-098F-4A23-BE36-78A29F73F7D2}" srcOrd="0" destOrd="0" presId="urn:microsoft.com/office/officeart/2018/2/layout/IconVerticalSolidList"/>
    <dgm:cxn modelId="{53F3D625-6537-461F-98DD-2A4FF785C08A}" type="presParOf" srcId="{0F75F828-F5A4-4D65-8C80-D436CBFA06EF}" destId="{916DE9B8-B9D8-4EE0-91A0-2D42E1463FCF}" srcOrd="1" destOrd="0" presId="urn:microsoft.com/office/officeart/2018/2/layout/IconVerticalSolidList"/>
    <dgm:cxn modelId="{2BEA0022-73AE-45E9-945D-4A63AFB983CB}" type="presParOf" srcId="{0F75F828-F5A4-4D65-8C80-D436CBFA06EF}" destId="{37360EAB-6697-40DC-86E0-78106B21936C}" srcOrd="2" destOrd="0" presId="urn:microsoft.com/office/officeart/2018/2/layout/IconVerticalSolidList"/>
    <dgm:cxn modelId="{272434BB-FD43-4318-8C64-C376ED09030F}" type="presParOf" srcId="{0F75F828-F5A4-4D65-8C80-D436CBFA06EF}" destId="{CA06F8CD-1F2B-41B6-BECC-824F92B6874F}" srcOrd="3" destOrd="0" presId="urn:microsoft.com/office/officeart/2018/2/layout/IconVerticalSolidList"/>
    <dgm:cxn modelId="{C46982C8-6035-4954-A579-5AF0EB6991BB}" type="presParOf" srcId="{9A21FAC6-E431-47D6-86D2-3BF231E8FADA}" destId="{D00F5D3B-6DAB-43E1-B799-03CFC0A3B943}" srcOrd="3" destOrd="0" presId="urn:microsoft.com/office/officeart/2018/2/layout/IconVerticalSolidList"/>
    <dgm:cxn modelId="{AA2B8D3E-A815-4EA8-8F84-30DAF8CE5862}" type="presParOf" srcId="{9A21FAC6-E431-47D6-86D2-3BF231E8FADA}" destId="{EE3E89DA-FBAD-437D-9F49-62E856005D61}" srcOrd="4" destOrd="0" presId="urn:microsoft.com/office/officeart/2018/2/layout/IconVerticalSolidList"/>
    <dgm:cxn modelId="{1C8C453D-C38F-49F3-B2C9-2778699E003F}" type="presParOf" srcId="{EE3E89DA-FBAD-437D-9F49-62E856005D61}" destId="{E52025E5-55C8-457E-A57C-3300C353DBDC}" srcOrd="0" destOrd="0" presId="urn:microsoft.com/office/officeart/2018/2/layout/IconVerticalSolidList"/>
    <dgm:cxn modelId="{953180BC-F048-47C0-AF51-F8494B3B65D9}" type="presParOf" srcId="{EE3E89DA-FBAD-437D-9F49-62E856005D61}" destId="{34870E40-9864-4CC4-A4CD-FC29B05036B4}" srcOrd="1" destOrd="0" presId="urn:microsoft.com/office/officeart/2018/2/layout/IconVerticalSolidList"/>
    <dgm:cxn modelId="{F6740A1A-ECD8-48B7-803D-779907865DC7}" type="presParOf" srcId="{EE3E89DA-FBAD-437D-9F49-62E856005D61}" destId="{DF0BAD36-219F-4717-98D9-F0A3E4704ECC}" srcOrd="2" destOrd="0" presId="urn:microsoft.com/office/officeart/2018/2/layout/IconVerticalSolidList"/>
    <dgm:cxn modelId="{216DCDA7-D355-4ECC-90F4-510142AA6EF6}" type="presParOf" srcId="{EE3E89DA-FBAD-437D-9F49-62E856005D61}" destId="{D860C008-207B-44AE-91D3-EE637E9EBA81}" srcOrd="3" destOrd="0" presId="urn:microsoft.com/office/officeart/2018/2/layout/IconVerticalSolidList"/>
    <dgm:cxn modelId="{20BB709F-CE14-4F87-ADEB-EB37884089FE}" type="presParOf" srcId="{9A21FAC6-E431-47D6-86D2-3BF231E8FADA}" destId="{52018860-A4CD-4B95-966E-24F216F8BB73}" srcOrd="5" destOrd="0" presId="urn:microsoft.com/office/officeart/2018/2/layout/IconVerticalSolidList"/>
    <dgm:cxn modelId="{C51A16B1-2C33-4763-9840-81EE33A1205A}" type="presParOf" srcId="{9A21FAC6-E431-47D6-86D2-3BF231E8FADA}" destId="{BA036FA5-FF6E-4786-903F-4E0371045F08}" srcOrd="6" destOrd="0" presId="urn:microsoft.com/office/officeart/2018/2/layout/IconVerticalSolidList"/>
    <dgm:cxn modelId="{DC354E91-9C2B-4DB8-9BEB-DBD4FD38B138}" type="presParOf" srcId="{BA036FA5-FF6E-4786-903F-4E0371045F08}" destId="{BF82A04A-9C29-42FD-BD85-0D9FD3A13B80}" srcOrd="0" destOrd="0" presId="urn:microsoft.com/office/officeart/2018/2/layout/IconVerticalSolidList"/>
    <dgm:cxn modelId="{F447612D-D1AC-46FE-AF18-E5723E5DB172}" type="presParOf" srcId="{BA036FA5-FF6E-4786-903F-4E0371045F08}" destId="{9CBEC586-1827-4133-BEE6-CFFBA2A54C7D}" srcOrd="1" destOrd="0" presId="urn:microsoft.com/office/officeart/2018/2/layout/IconVerticalSolidList"/>
    <dgm:cxn modelId="{D155A04B-0DFC-44C4-ADC0-EF87A00B74F1}" type="presParOf" srcId="{BA036FA5-FF6E-4786-903F-4E0371045F08}" destId="{310A35DC-53D6-44F1-BFD2-B50413D37491}" srcOrd="2" destOrd="0" presId="urn:microsoft.com/office/officeart/2018/2/layout/IconVerticalSolidList"/>
    <dgm:cxn modelId="{D6CA4FC2-7B9F-45E1-ACC6-F13BCC5D1678}" type="presParOf" srcId="{BA036FA5-FF6E-4786-903F-4E0371045F08}" destId="{9A325B24-709F-4896-AA9B-01E437C491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83798-3D47-4DE1-9D59-B8B03FB979D3}">
      <dsp:nvSpPr>
        <dsp:cNvPr id="0" name=""/>
        <dsp:cNvSpPr/>
      </dsp:nvSpPr>
      <dsp:spPr>
        <a:xfrm>
          <a:off x="0" y="2679"/>
          <a:ext cx="8479469" cy="817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mn-lt"/>
              <a:ea typeface="Kigelia"/>
              <a:cs typeface="Kigelia"/>
            </a:rPr>
            <a:t>105-day Session: January – April; Special Session May 16</a:t>
          </a:r>
        </a:p>
      </dsp:txBody>
      <dsp:txXfrm>
        <a:off x="39925" y="42604"/>
        <a:ext cx="8399619" cy="738021"/>
      </dsp:txXfrm>
    </dsp:sp>
    <dsp:sp modelId="{690CBDC3-9F17-4313-B315-1B62181AED8D}">
      <dsp:nvSpPr>
        <dsp:cNvPr id="0" name=""/>
        <dsp:cNvSpPr/>
      </dsp:nvSpPr>
      <dsp:spPr>
        <a:xfrm>
          <a:off x="0" y="832939"/>
          <a:ext cx="8479469" cy="817871"/>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ea typeface="Kigelia"/>
              <a:cs typeface="Kigelia"/>
            </a:rPr>
            <a:t>New legislators, new committees, new Chairs, 40 legislators with city/county background</a:t>
          </a:r>
        </a:p>
      </dsp:txBody>
      <dsp:txXfrm>
        <a:off x="39925" y="872864"/>
        <a:ext cx="8399619" cy="738021"/>
      </dsp:txXfrm>
    </dsp:sp>
    <dsp:sp modelId="{6B3F4F2B-A05C-4ECD-8682-01136DBEDAC0}">
      <dsp:nvSpPr>
        <dsp:cNvPr id="0" name=""/>
        <dsp:cNvSpPr/>
      </dsp:nvSpPr>
      <dsp:spPr>
        <a:xfrm>
          <a:off x="0" y="1663200"/>
          <a:ext cx="8479469" cy="817871"/>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ea typeface="Kigelia"/>
              <a:cs typeface="Kigelia"/>
            </a:rPr>
            <a:t>Democrat majorities: 29-20 Senate, 58-40 House</a:t>
          </a:r>
        </a:p>
      </dsp:txBody>
      <dsp:txXfrm>
        <a:off x="39925" y="1703125"/>
        <a:ext cx="8399619" cy="738021"/>
      </dsp:txXfrm>
    </dsp:sp>
    <dsp:sp modelId="{8EED220A-4060-4EB0-B8B9-81DF137BE76E}">
      <dsp:nvSpPr>
        <dsp:cNvPr id="0" name=""/>
        <dsp:cNvSpPr/>
      </dsp:nvSpPr>
      <dsp:spPr>
        <a:xfrm>
          <a:off x="0" y="2493461"/>
          <a:ext cx="8479469" cy="817871"/>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ea typeface="Kigelia"/>
              <a:cs typeface="Kigelia"/>
            </a:rPr>
            <a:t>Economic environment: positive revenue forecasts, slowing economy, high interest rates, inflationary pressure</a:t>
          </a:r>
        </a:p>
      </dsp:txBody>
      <dsp:txXfrm>
        <a:off x="39925" y="2533386"/>
        <a:ext cx="8399619" cy="738021"/>
      </dsp:txXfrm>
    </dsp:sp>
    <dsp:sp modelId="{8C7CAB08-37E7-443B-A265-4B0E621946EA}">
      <dsp:nvSpPr>
        <dsp:cNvPr id="0" name=""/>
        <dsp:cNvSpPr/>
      </dsp:nvSpPr>
      <dsp:spPr>
        <a:xfrm>
          <a:off x="0" y="3323722"/>
          <a:ext cx="8479469" cy="817871"/>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ea typeface="Kigelia"/>
              <a:cs typeface="Kigelia"/>
            </a:rPr>
            <a:t>Biennial budgets: Operating, Capital, Transportation</a:t>
          </a:r>
        </a:p>
      </dsp:txBody>
      <dsp:txXfrm>
        <a:off x="39925" y="3363647"/>
        <a:ext cx="8399619" cy="738021"/>
      </dsp:txXfrm>
    </dsp:sp>
    <dsp:sp modelId="{C921DF50-3B2F-482A-A0CC-D3B6356DD1DA}">
      <dsp:nvSpPr>
        <dsp:cNvPr id="0" name=""/>
        <dsp:cNvSpPr/>
      </dsp:nvSpPr>
      <dsp:spPr>
        <a:xfrm>
          <a:off x="0" y="4153983"/>
          <a:ext cx="8479469" cy="8178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mn-lt"/>
              <a:ea typeface="Kigelia"/>
              <a:cs typeface="Kigelia"/>
            </a:rPr>
            <a:t>Policy focus: housing, workforce, drug policy, gun violence</a:t>
          </a:r>
        </a:p>
      </dsp:txBody>
      <dsp:txXfrm>
        <a:off x="39925" y="4193908"/>
        <a:ext cx="8399619" cy="738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D6C-7BB5-463A-9FAB-5D8E675C6E43}">
      <dsp:nvSpPr>
        <dsp:cNvPr id="0" name=""/>
        <dsp:cNvSpPr/>
      </dsp:nvSpPr>
      <dsp:spPr>
        <a:xfrm rot="10800000">
          <a:off x="1867878" y="1470"/>
          <a:ext cx="6862067" cy="55785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i="0" kern="1200">
              <a:latin typeface="+mn-lt"/>
              <a:ea typeface="Kigelia" panose="020B0503040502020203" pitchFamily="34" charset="0"/>
              <a:cs typeface="Kigelia" panose="020B0503040502020203" pitchFamily="34" charset="0"/>
            </a:rPr>
            <a:t>Revise the property tax cap</a:t>
          </a:r>
        </a:p>
      </dsp:txBody>
      <dsp:txXfrm rot="10800000">
        <a:off x="2007341" y="1470"/>
        <a:ext cx="6722604" cy="557852"/>
      </dsp:txXfrm>
    </dsp:sp>
    <dsp:sp modelId="{B79B3EEC-B50E-414E-BB90-611B5981163A}">
      <dsp:nvSpPr>
        <dsp:cNvPr id="0" name=""/>
        <dsp:cNvSpPr/>
      </dsp:nvSpPr>
      <dsp:spPr>
        <a:xfrm>
          <a:off x="1588952" y="1470"/>
          <a:ext cx="557852" cy="55785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7FBC2C-351C-4F1B-9CC6-3FB43482734C}">
      <dsp:nvSpPr>
        <dsp:cNvPr id="0" name=""/>
        <dsp:cNvSpPr/>
      </dsp:nvSpPr>
      <dsp:spPr>
        <a:xfrm rot="10800000">
          <a:off x="1867878" y="725846"/>
          <a:ext cx="6862067" cy="55785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ea typeface="Kigelia" panose="020B0503040502020203" pitchFamily="34" charset="0"/>
              <a:cs typeface="Kigelia" panose="020B0503040502020203" pitchFamily="34" charset="0"/>
            </a:rPr>
            <a:t>Public safety funding</a:t>
          </a:r>
        </a:p>
      </dsp:txBody>
      <dsp:txXfrm rot="10800000">
        <a:off x="2007341" y="725846"/>
        <a:ext cx="6722604" cy="557852"/>
      </dsp:txXfrm>
    </dsp:sp>
    <dsp:sp modelId="{CA331A05-FDD7-4AE9-A3CF-AB040A57B7B8}">
      <dsp:nvSpPr>
        <dsp:cNvPr id="0" name=""/>
        <dsp:cNvSpPr/>
      </dsp:nvSpPr>
      <dsp:spPr>
        <a:xfrm>
          <a:off x="1588952" y="725846"/>
          <a:ext cx="557852" cy="55785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0F1F8A-EB9C-43D0-A3E7-BC7740654E01}">
      <dsp:nvSpPr>
        <dsp:cNvPr id="0" name=""/>
        <dsp:cNvSpPr/>
      </dsp:nvSpPr>
      <dsp:spPr>
        <a:xfrm rot="10800000">
          <a:off x="1867878" y="1450222"/>
          <a:ext cx="6862067" cy="557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mn-lt"/>
              <a:ea typeface="Kigelia" panose="020B0503040502020203" pitchFamily="34" charset="0"/>
              <a:cs typeface="Kigelia" panose="020B0503040502020203" pitchFamily="34" charset="0"/>
            </a:rPr>
            <a:t>Transportation funding</a:t>
          </a:r>
        </a:p>
      </dsp:txBody>
      <dsp:txXfrm rot="10800000">
        <a:off x="2007341" y="1450222"/>
        <a:ext cx="6722604" cy="557852"/>
      </dsp:txXfrm>
    </dsp:sp>
    <dsp:sp modelId="{231299EF-38B5-40D3-91A6-80D38E024B1D}">
      <dsp:nvSpPr>
        <dsp:cNvPr id="0" name=""/>
        <dsp:cNvSpPr/>
      </dsp:nvSpPr>
      <dsp:spPr>
        <a:xfrm>
          <a:off x="1588952" y="1450222"/>
          <a:ext cx="557852" cy="55785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F20F2-566B-4556-A7FF-2AB5B0E1A414}">
      <dsp:nvSpPr>
        <dsp:cNvPr id="0" name=""/>
        <dsp:cNvSpPr/>
      </dsp:nvSpPr>
      <dsp:spPr>
        <a:xfrm rot="10800000">
          <a:off x="1867878" y="2174598"/>
          <a:ext cx="6862067" cy="55785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mn-lt"/>
              <a:ea typeface="Kigelia" panose="020B0503040502020203" pitchFamily="34" charset="0"/>
              <a:cs typeface="Kigelia" panose="020B0503040502020203" pitchFamily="34" charset="0"/>
            </a:rPr>
            <a:t>REET flexibility and authority</a:t>
          </a:r>
        </a:p>
      </dsp:txBody>
      <dsp:txXfrm rot="10800000">
        <a:off x="2007341" y="2174598"/>
        <a:ext cx="6722604" cy="557852"/>
      </dsp:txXfrm>
    </dsp:sp>
    <dsp:sp modelId="{35428D62-0450-4C15-9908-15CB3DDAE81F}">
      <dsp:nvSpPr>
        <dsp:cNvPr id="0" name=""/>
        <dsp:cNvSpPr/>
      </dsp:nvSpPr>
      <dsp:spPr>
        <a:xfrm>
          <a:off x="1588952" y="2174598"/>
          <a:ext cx="557852" cy="55785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074130-A9F2-4663-B64D-F634CEF7DA3D}">
      <dsp:nvSpPr>
        <dsp:cNvPr id="0" name=""/>
        <dsp:cNvSpPr/>
      </dsp:nvSpPr>
      <dsp:spPr>
        <a:xfrm rot="10800000">
          <a:off x="1867878" y="2898974"/>
          <a:ext cx="6862067" cy="557852"/>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ea typeface="Kigelia" panose="020B0503040502020203" pitchFamily="34" charset="0"/>
              <a:cs typeface="Kigelia" panose="020B0503040502020203" pitchFamily="34" charset="0"/>
            </a:rPr>
            <a:t>Growth Management Act (GMA) planning &amp; permitting revisions </a:t>
          </a:r>
        </a:p>
      </dsp:txBody>
      <dsp:txXfrm rot="10800000">
        <a:off x="2007341" y="2898974"/>
        <a:ext cx="6722604" cy="557852"/>
      </dsp:txXfrm>
    </dsp:sp>
    <dsp:sp modelId="{CF5F40FC-8ECB-4F46-8BC6-BDBCE1A10EAB}">
      <dsp:nvSpPr>
        <dsp:cNvPr id="0" name=""/>
        <dsp:cNvSpPr/>
      </dsp:nvSpPr>
      <dsp:spPr>
        <a:xfrm>
          <a:off x="1588952" y="2898974"/>
          <a:ext cx="557852" cy="557852"/>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086DDB-624F-4965-8225-BA6814D95B2C}">
      <dsp:nvSpPr>
        <dsp:cNvPr id="0" name=""/>
        <dsp:cNvSpPr/>
      </dsp:nvSpPr>
      <dsp:spPr>
        <a:xfrm rot="10800000">
          <a:off x="1867878" y="3623350"/>
          <a:ext cx="6862067" cy="55785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ea typeface="Kigelia" panose="020B0503040502020203" pitchFamily="34" charset="0"/>
              <a:cs typeface="Kigelia" panose="020B0503040502020203" pitchFamily="34" charset="0"/>
            </a:rPr>
            <a:t>Water rights</a:t>
          </a:r>
        </a:p>
      </dsp:txBody>
      <dsp:txXfrm rot="10800000">
        <a:off x="2007341" y="3623350"/>
        <a:ext cx="6722604" cy="557852"/>
      </dsp:txXfrm>
    </dsp:sp>
    <dsp:sp modelId="{6A8F250F-AED1-4961-A2E6-3E00270C6AB8}">
      <dsp:nvSpPr>
        <dsp:cNvPr id="0" name=""/>
        <dsp:cNvSpPr/>
      </dsp:nvSpPr>
      <dsp:spPr>
        <a:xfrm>
          <a:off x="1588952" y="3623350"/>
          <a:ext cx="557852" cy="557852"/>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FAD9B0-E876-4A02-95D5-03B85D216E5D}">
      <dsp:nvSpPr>
        <dsp:cNvPr id="0" name=""/>
        <dsp:cNvSpPr/>
      </dsp:nvSpPr>
      <dsp:spPr>
        <a:xfrm rot="10800000">
          <a:off x="1867878" y="4347726"/>
          <a:ext cx="6862067" cy="55785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ea typeface="Kigelia" panose="020B0503040502020203" pitchFamily="34" charset="0"/>
              <a:cs typeface="Kigelia" panose="020B0503040502020203" pitchFamily="34" charset="0"/>
            </a:rPr>
            <a:t>Culverts – fund local fish barrier removal</a:t>
          </a:r>
        </a:p>
      </dsp:txBody>
      <dsp:txXfrm rot="10800000">
        <a:off x="2007341" y="4347726"/>
        <a:ext cx="6722604" cy="557852"/>
      </dsp:txXfrm>
    </dsp:sp>
    <dsp:sp modelId="{8DCCC4B4-02FD-45B1-A2FC-38814821FA95}">
      <dsp:nvSpPr>
        <dsp:cNvPr id="0" name=""/>
        <dsp:cNvSpPr/>
      </dsp:nvSpPr>
      <dsp:spPr>
        <a:xfrm>
          <a:off x="1588952" y="4347726"/>
          <a:ext cx="557852" cy="557852"/>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36A3A-C354-46A8-A05F-1EDEBB87FB93}">
      <dsp:nvSpPr>
        <dsp:cNvPr id="0" name=""/>
        <dsp:cNvSpPr/>
      </dsp:nvSpPr>
      <dsp:spPr>
        <a:xfrm rot="10800000">
          <a:off x="1867878" y="5072102"/>
          <a:ext cx="6862067" cy="557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ea typeface="Kigelia" panose="020B0503040502020203" pitchFamily="34" charset="0"/>
              <a:cs typeface="Kigelia" panose="020B0503040502020203" pitchFamily="34" charset="0"/>
            </a:rPr>
            <a:t>Public Records Act updates to reduce litigation</a:t>
          </a:r>
        </a:p>
      </dsp:txBody>
      <dsp:txXfrm rot="10800000">
        <a:off x="2007341" y="5072102"/>
        <a:ext cx="6722604" cy="557852"/>
      </dsp:txXfrm>
    </dsp:sp>
    <dsp:sp modelId="{764B334D-09C9-480A-8635-E7D12ED52B60}">
      <dsp:nvSpPr>
        <dsp:cNvPr id="0" name=""/>
        <dsp:cNvSpPr/>
      </dsp:nvSpPr>
      <dsp:spPr>
        <a:xfrm>
          <a:off x="1588952" y="5072102"/>
          <a:ext cx="557852" cy="557852"/>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04B5E-EC20-4AEE-BE81-85CF14EE938A}">
      <dsp:nvSpPr>
        <dsp:cNvPr id="0" name=""/>
        <dsp:cNvSpPr/>
      </dsp:nvSpPr>
      <dsp:spPr>
        <a:xfrm rot="16200000">
          <a:off x="-1968426" y="2966361"/>
          <a:ext cx="4513533" cy="456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775" bIns="0" numCol="1" spcCol="1270" anchor="t" anchorCtr="0">
          <a:noAutofit/>
        </a:bodyPr>
        <a:lstStyle/>
        <a:p>
          <a:pPr marL="0" lvl="0" indent="0" algn="r" defTabSz="1422400">
            <a:lnSpc>
              <a:spcPct val="90000"/>
            </a:lnSpc>
            <a:spcBef>
              <a:spcPct val="0"/>
            </a:spcBef>
            <a:spcAft>
              <a:spcPct val="35000"/>
            </a:spcAft>
            <a:buNone/>
          </a:pPr>
          <a:r>
            <a:rPr lang="en-US" sz="3200" kern="1200"/>
            <a:t>Operating</a:t>
          </a:r>
        </a:p>
      </dsp:txBody>
      <dsp:txXfrm>
        <a:off x="-1968426" y="2966361"/>
        <a:ext cx="4513533" cy="456689"/>
      </dsp:txXfrm>
    </dsp:sp>
    <dsp:sp modelId="{0F5AC5B9-766F-427A-BCD0-52F101FA5024}">
      <dsp:nvSpPr>
        <dsp:cNvPr id="0" name=""/>
        <dsp:cNvSpPr/>
      </dsp:nvSpPr>
      <dsp:spPr>
        <a:xfrm>
          <a:off x="516685" y="937939"/>
          <a:ext cx="2274798" cy="45135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2775" rIns="128016" bIns="128016" numCol="1" spcCol="1270" anchor="t" anchorCtr="0">
          <a:noAutofit/>
        </a:bodyPr>
        <a:lstStyle/>
        <a:p>
          <a:pPr marL="114300" lvl="1" indent="-114300" algn="l" defTabSz="622300">
            <a:lnSpc>
              <a:spcPct val="90000"/>
            </a:lnSpc>
            <a:spcBef>
              <a:spcPct val="0"/>
            </a:spcBef>
            <a:spcAft>
              <a:spcPts val="1200"/>
            </a:spcAft>
            <a:buChar char="•"/>
          </a:pPr>
          <a:r>
            <a:rPr lang="en-US" sz="1400" kern="1200"/>
            <a:t>$150 million to move people from encampments</a:t>
          </a:r>
        </a:p>
        <a:p>
          <a:pPr marL="114300" lvl="1" indent="-114300" algn="l" defTabSz="622300">
            <a:lnSpc>
              <a:spcPct val="90000"/>
            </a:lnSpc>
            <a:spcBef>
              <a:spcPct val="0"/>
            </a:spcBef>
            <a:spcAft>
              <a:spcPts val="1200"/>
            </a:spcAft>
            <a:buChar char="•"/>
          </a:pPr>
          <a:r>
            <a:rPr lang="en-US" sz="1400" kern="1200"/>
            <a:t>Additional BLEA classes</a:t>
          </a:r>
        </a:p>
        <a:p>
          <a:pPr marL="114300" lvl="1" indent="-114300" algn="l" defTabSz="622300">
            <a:lnSpc>
              <a:spcPct val="90000"/>
            </a:lnSpc>
            <a:spcBef>
              <a:spcPct val="0"/>
            </a:spcBef>
            <a:spcAft>
              <a:spcPts val="1200"/>
            </a:spcAft>
            <a:buChar char="•"/>
          </a:pPr>
          <a:r>
            <a:rPr lang="en-US" sz="1400" kern="1200"/>
            <a:t>Diversion program grants</a:t>
          </a:r>
        </a:p>
        <a:p>
          <a:pPr marL="114300" lvl="1" indent="-114300" algn="l" defTabSz="622300">
            <a:lnSpc>
              <a:spcPct val="90000"/>
            </a:lnSpc>
            <a:spcBef>
              <a:spcPct val="0"/>
            </a:spcBef>
            <a:spcAft>
              <a:spcPts val="1200"/>
            </a:spcAft>
            <a:buChar char="•"/>
          </a:pPr>
          <a:r>
            <a:rPr lang="en-US" sz="1400" kern="1200"/>
            <a:t>Continued funding for Blake cases</a:t>
          </a:r>
        </a:p>
        <a:p>
          <a:pPr marL="114300" lvl="1" indent="-114300" algn="l" defTabSz="622300">
            <a:lnSpc>
              <a:spcPct val="90000"/>
            </a:lnSpc>
            <a:spcBef>
              <a:spcPct val="0"/>
            </a:spcBef>
            <a:spcAft>
              <a:spcPts val="1200"/>
            </a:spcAft>
            <a:buChar char="•"/>
          </a:pPr>
          <a:r>
            <a:rPr lang="en-US" sz="1400" kern="1200"/>
            <a:t>Alternative response grants</a:t>
          </a:r>
        </a:p>
        <a:p>
          <a:pPr marL="114300" lvl="1" indent="-114300" algn="l" defTabSz="622300">
            <a:lnSpc>
              <a:spcPct val="90000"/>
            </a:lnSpc>
            <a:spcBef>
              <a:spcPct val="0"/>
            </a:spcBef>
            <a:spcAft>
              <a:spcPts val="1200"/>
            </a:spcAft>
            <a:buChar char="•"/>
          </a:pPr>
          <a:r>
            <a:rPr lang="en-US" sz="1400" kern="1200"/>
            <a:t>Housing &amp; homeless assistance</a:t>
          </a:r>
        </a:p>
        <a:p>
          <a:pPr marL="114300" lvl="1" indent="-114300" algn="l" defTabSz="622300">
            <a:lnSpc>
              <a:spcPct val="90000"/>
            </a:lnSpc>
            <a:spcBef>
              <a:spcPct val="0"/>
            </a:spcBef>
            <a:spcAft>
              <a:spcPts val="1200"/>
            </a:spcAft>
            <a:buChar char="•"/>
          </a:pPr>
          <a:r>
            <a:rPr lang="en-US" sz="1400" kern="1200"/>
            <a:t>Behavioral health investments</a:t>
          </a:r>
        </a:p>
      </dsp:txBody>
      <dsp:txXfrm>
        <a:off x="516685" y="937939"/>
        <a:ext cx="2274798" cy="4513533"/>
      </dsp:txXfrm>
    </dsp:sp>
    <dsp:sp modelId="{66305BFB-A439-4B97-9EF5-118347C93B2F}">
      <dsp:nvSpPr>
        <dsp:cNvPr id="0" name=""/>
        <dsp:cNvSpPr/>
      </dsp:nvSpPr>
      <dsp:spPr>
        <a:xfrm>
          <a:off x="59995" y="335108"/>
          <a:ext cx="913379" cy="913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98938-E616-4211-BEB1-B5F595546E08}">
      <dsp:nvSpPr>
        <dsp:cNvPr id="0" name=""/>
        <dsp:cNvSpPr/>
      </dsp:nvSpPr>
      <dsp:spPr>
        <a:xfrm rot="16200000">
          <a:off x="1345314" y="2966361"/>
          <a:ext cx="4513533" cy="456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775" bIns="0" numCol="1" spcCol="1270" anchor="t" anchorCtr="0">
          <a:noAutofit/>
        </a:bodyPr>
        <a:lstStyle/>
        <a:p>
          <a:pPr marL="0" lvl="0" indent="0" algn="r" defTabSz="1422400">
            <a:lnSpc>
              <a:spcPct val="90000"/>
            </a:lnSpc>
            <a:spcBef>
              <a:spcPct val="0"/>
            </a:spcBef>
            <a:spcAft>
              <a:spcPct val="35000"/>
            </a:spcAft>
            <a:buNone/>
          </a:pPr>
          <a:r>
            <a:rPr lang="en-US" sz="3200" kern="1200"/>
            <a:t>Transportation</a:t>
          </a:r>
        </a:p>
      </dsp:txBody>
      <dsp:txXfrm>
        <a:off x="1345314" y="2966361"/>
        <a:ext cx="4513533" cy="456689"/>
      </dsp:txXfrm>
    </dsp:sp>
    <dsp:sp modelId="{908CD001-C539-47DC-9BBF-FF1ED9BEAB22}">
      <dsp:nvSpPr>
        <dsp:cNvPr id="0" name=""/>
        <dsp:cNvSpPr/>
      </dsp:nvSpPr>
      <dsp:spPr>
        <a:xfrm>
          <a:off x="3830426" y="937939"/>
          <a:ext cx="2274798" cy="45135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2775" rIns="128016" bIns="128016" numCol="1" spcCol="1270" anchor="t" anchorCtr="0">
          <a:noAutofit/>
        </a:bodyPr>
        <a:lstStyle/>
        <a:p>
          <a:pPr marL="114300" lvl="1" indent="-114300" algn="l" defTabSz="622300">
            <a:lnSpc>
              <a:spcPct val="90000"/>
            </a:lnSpc>
            <a:spcBef>
              <a:spcPct val="0"/>
            </a:spcBef>
            <a:spcAft>
              <a:spcPts val="600"/>
            </a:spcAft>
            <a:buChar char="•"/>
          </a:pPr>
          <a:r>
            <a:rPr lang="en-US" sz="1400" kern="1200"/>
            <a:t>$287 million for TIB</a:t>
          </a:r>
        </a:p>
        <a:p>
          <a:pPr marL="114300" lvl="1" indent="-114300" algn="l" defTabSz="622300">
            <a:lnSpc>
              <a:spcPct val="90000"/>
            </a:lnSpc>
            <a:spcBef>
              <a:spcPct val="0"/>
            </a:spcBef>
            <a:spcAft>
              <a:spcPts val="600"/>
            </a:spcAft>
            <a:buChar char="•"/>
          </a:pPr>
          <a:r>
            <a:rPr lang="en-US" sz="1400" kern="1200"/>
            <a:t>$70 million </a:t>
          </a:r>
          <a:r>
            <a:rPr lang="en-US" sz="1400" kern="1200">
              <a:latin typeface="Calibri Light" panose="020F0302020204030204"/>
            </a:rPr>
            <a:t>Safe</a:t>
          </a:r>
          <a:r>
            <a:rPr lang="en-US" sz="1400" kern="1200"/>
            <a:t> </a:t>
          </a:r>
          <a:r>
            <a:rPr lang="en-US" sz="1400" kern="1200">
              <a:latin typeface="Calibri Light" panose="020F0302020204030204"/>
            </a:rPr>
            <a:t>Routes</a:t>
          </a:r>
          <a:r>
            <a:rPr lang="en-US" sz="1400" kern="1200"/>
            <a:t> to </a:t>
          </a:r>
          <a:r>
            <a:rPr lang="en-US" sz="1400" kern="1200">
              <a:latin typeface="Calibri Light" panose="020F0302020204030204"/>
            </a:rPr>
            <a:t>Schools</a:t>
          </a:r>
          <a:endParaRPr lang="en-US" sz="1400" kern="1200"/>
        </a:p>
        <a:p>
          <a:pPr marL="114300" lvl="1" indent="-114300" algn="l" defTabSz="622300">
            <a:lnSpc>
              <a:spcPct val="90000"/>
            </a:lnSpc>
            <a:spcBef>
              <a:spcPct val="0"/>
            </a:spcBef>
            <a:spcAft>
              <a:spcPts val="600"/>
            </a:spcAft>
            <a:buChar char="•"/>
          </a:pPr>
          <a:r>
            <a:rPr lang="en-US" sz="1400" kern="1200"/>
            <a:t>$1 billion for state and local culverts</a:t>
          </a:r>
        </a:p>
        <a:p>
          <a:pPr marL="114300" lvl="1" indent="-114300" algn="l" defTabSz="622300">
            <a:lnSpc>
              <a:spcPct val="90000"/>
            </a:lnSpc>
            <a:spcBef>
              <a:spcPct val="0"/>
            </a:spcBef>
            <a:spcAft>
              <a:spcPts val="600"/>
            </a:spcAft>
            <a:buChar char="•"/>
          </a:pPr>
          <a:r>
            <a:rPr lang="en-US" sz="1400" kern="1200"/>
            <a:t>$23.7 million for pilot federal funds exchange</a:t>
          </a:r>
        </a:p>
        <a:p>
          <a:pPr marL="114300" lvl="1" indent="-114300" algn="l" defTabSz="622300">
            <a:lnSpc>
              <a:spcPct val="90000"/>
            </a:lnSpc>
            <a:spcBef>
              <a:spcPct val="0"/>
            </a:spcBef>
            <a:spcAft>
              <a:spcPts val="600"/>
            </a:spcAft>
            <a:buChar char="•"/>
          </a:pPr>
          <a:r>
            <a:rPr lang="en-US" sz="1400" kern="1200"/>
            <a:t>$2.5 million for truck parking sites</a:t>
          </a:r>
        </a:p>
        <a:p>
          <a:pPr marL="114300" lvl="1" indent="-114300" algn="l" defTabSz="622300">
            <a:lnSpc>
              <a:spcPct val="90000"/>
            </a:lnSpc>
            <a:spcBef>
              <a:spcPct val="0"/>
            </a:spcBef>
            <a:spcAft>
              <a:spcPts val="600"/>
            </a:spcAft>
            <a:buChar char="•"/>
          </a:pPr>
          <a:r>
            <a:rPr lang="en-US" sz="1400" kern="1200"/>
            <a:t>$45.7 million for FMSIB</a:t>
          </a:r>
        </a:p>
        <a:p>
          <a:pPr marL="114300" lvl="1" indent="-114300" algn="l" defTabSz="622300">
            <a:lnSpc>
              <a:spcPct val="90000"/>
            </a:lnSpc>
            <a:spcBef>
              <a:spcPct val="0"/>
            </a:spcBef>
            <a:spcAft>
              <a:spcPts val="600"/>
            </a:spcAft>
            <a:buChar char="•"/>
          </a:pPr>
          <a:r>
            <a:rPr lang="en-US" sz="1400" kern="1200"/>
            <a:t>Study of a statewide retail delivery fee</a:t>
          </a:r>
        </a:p>
        <a:p>
          <a:pPr marL="114300" lvl="1" indent="-114300" algn="l" defTabSz="622300">
            <a:lnSpc>
              <a:spcPct val="90000"/>
            </a:lnSpc>
            <a:spcBef>
              <a:spcPct val="0"/>
            </a:spcBef>
            <a:spcAft>
              <a:spcPts val="600"/>
            </a:spcAft>
            <a:buChar char="•"/>
          </a:pPr>
          <a:r>
            <a:rPr lang="en-US" sz="1400" kern="1200"/>
            <a:t>Study of collaborative partnerships on local delivery of state projects</a:t>
          </a:r>
        </a:p>
      </dsp:txBody>
      <dsp:txXfrm>
        <a:off x="3830426" y="937939"/>
        <a:ext cx="2274798" cy="4513533"/>
      </dsp:txXfrm>
    </dsp:sp>
    <dsp:sp modelId="{86BCE802-81B0-4F86-B56C-01C9140F27AD}">
      <dsp:nvSpPr>
        <dsp:cNvPr id="0" name=""/>
        <dsp:cNvSpPr/>
      </dsp:nvSpPr>
      <dsp:spPr>
        <a:xfrm>
          <a:off x="3373736" y="335108"/>
          <a:ext cx="913379" cy="913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420D2-4B32-4F21-B736-EDE9E286B744}">
      <dsp:nvSpPr>
        <dsp:cNvPr id="0" name=""/>
        <dsp:cNvSpPr/>
      </dsp:nvSpPr>
      <dsp:spPr>
        <a:xfrm rot="16200000">
          <a:off x="4659055" y="2966361"/>
          <a:ext cx="4513533" cy="456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775" bIns="0" numCol="1" spcCol="1270" anchor="t" anchorCtr="0">
          <a:noAutofit/>
        </a:bodyPr>
        <a:lstStyle/>
        <a:p>
          <a:pPr marL="0" lvl="0" indent="0" algn="r" defTabSz="1422400">
            <a:lnSpc>
              <a:spcPct val="90000"/>
            </a:lnSpc>
            <a:spcBef>
              <a:spcPct val="0"/>
            </a:spcBef>
            <a:spcAft>
              <a:spcPct val="35000"/>
            </a:spcAft>
            <a:buNone/>
          </a:pPr>
          <a:r>
            <a:rPr lang="en-US" sz="3200" kern="1200"/>
            <a:t>Capital</a:t>
          </a:r>
        </a:p>
      </dsp:txBody>
      <dsp:txXfrm>
        <a:off x="4659055" y="2966361"/>
        <a:ext cx="4513533" cy="456689"/>
      </dsp:txXfrm>
    </dsp:sp>
    <dsp:sp modelId="{D960C1BF-38A5-4DC5-AD18-DC3FD15EDB9E}">
      <dsp:nvSpPr>
        <dsp:cNvPr id="0" name=""/>
        <dsp:cNvSpPr/>
      </dsp:nvSpPr>
      <dsp:spPr>
        <a:xfrm>
          <a:off x="7144167" y="937939"/>
          <a:ext cx="2274798" cy="45135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2775" rIns="128016" bIns="128016" numCol="1" spcCol="1270" anchor="t" anchorCtr="0">
          <a:noAutofit/>
        </a:bodyPr>
        <a:lstStyle/>
        <a:p>
          <a:pPr marL="114300" lvl="1" indent="-114300" algn="l" defTabSz="622300">
            <a:lnSpc>
              <a:spcPct val="90000"/>
            </a:lnSpc>
            <a:spcBef>
              <a:spcPct val="0"/>
            </a:spcBef>
            <a:spcAft>
              <a:spcPts val="1200"/>
            </a:spcAft>
            <a:buChar char="•"/>
          </a:pPr>
          <a:r>
            <a:rPr lang="en-US" sz="1400" kern="1200"/>
            <a:t>Fully funded the PWAA</a:t>
          </a:r>
        </a:p>
        <a:p>
          <a:pPr marL="114300" lvl="1" indent="-114300" algn="l" defTabSz="622300">
            <a:lnSpc>
              <a:spcPct val="90000"/>
            </a:lnSpc>
            <a:spcBef>
              <a:spcPct val="0"/>
            </a:spcBef>
            <a:spcAft>
              <a:spcPts val="1200"/>
            </a:spcAft>
            <a:buChar char="•"/>
          </a:pPr>
          <a:r>
            <a:rPr lang="en-US" sz="1400" kern="1200"/>
            <a:t>$400 million for the Housing Trust Fund</a:t>
          </a:r>
        </a:p>
        <a:p>
          <a:pPr marL="114300" lvl="1" indent="-114300" algn="l" defTabSz="622300">
            <a:lnSpc>
              <a:spcPct val="90000"/>
            </a:lnSpc>
            <a:spcBef>
              <a:spcPct val="0"/>
            </a:spcBef>
            <a:spcAft>
              <a:spcPts val="1200"/>
            </a:spcAft>
            <a:buChar char="•"/>
          </a:pPr>
          <a:r>
            <a:rPr lang="en-US" sz="1400" kern="1200"/>
            <a:t>$200 million for </a:t>
          </a:r>
          <a:r>
            <a:rPr lang="en-US" sz="1400" kern="1200">
              <a:latin typeface="Calibri Light" panose="020F0302020204030204"/>
            </a:rPr>
            <a:t>broadband</a:t>
          </a:r>
          <a:endParaRPr lang="en-US" sz="1400" kern="1200"/>
        </a:p>
        <a:p>
          <a:pPr marL="114300" lvl="1" indent="-114300" algn="l" defTabSz="622300">
            <a:lnSpc>
              <a:spcPct val="90000"/>
            </a:lnSpc>
            <a:spcBef>
              <a:spcPct val="0"/>
            </a:spcBef>
            <a:spcAft>
              <a:spcPts val="1200"/>
            </a:spcAft>
            <a:buChar char="•"/>
          </a:pPr>
          <a:r>
            <a:rPr lang="en-US" sz="1400" kern="1200"/>
            <a:t>$60 million for CHIP</a:t>
          </a:r>
        </a:p>
        <a:p>
          <a:pPr marL="114300" lvl="1" indent="-114300" algn="l" defTabSz="622300">
            <a:lnSpc>
              <a:spcPct val="90000"/>
            </a:lnSpc>
            <a:spcBef>
              <a:spcPct val="0"/>
            </a:spcBef>
            <a:spcAft>
              <a:spcPts val="1200"/>
            </a:spcAft>
            <a:buChar char="•"/>
          </a:pPr>
          <a:r>
            <a:rPr lang="en-US" sz="1400" kern="1200"/>
            <a:t>Additional Drinking Water Assistance Account funding</a:t>
          </a:r>
        </a:p>
        <a:p>
          <a:pPr marL="114300" lvl="1" indent="-114300" algn="l" defTabSz="622300">
            <a:lnSpc>
              <a:spcPct val="90000"/>
            </a:lnSpc>
            <a:spcBef>
              <a:spcPct val="0"/>
            </a:spcBef>
            <a:spcAft>
              <a:spcPts val="1200"/>
            </a:spcAft>
            <a:buChar char="•"/>
          </a:pPr>
          <a:r>
            <a:rPr lang="en-US" sz="1400" kern="1200"/>
            <a:t>$25 million for CERB</a:t>
          </a:r>
        </a:p>
        <a:p>
          <a:pPr marL="114300" lvl="1" indent="-114300" algn="l" defTabSz="622300">
            <a:lnSpc>
              <a:spcPct val="90000"/>
            </a:lnSpc>
            <a:spcBef>
              <a:spcPct val="0"/>
            </a:spcBef>
            <a:spcAft>
              <a:spcPts val="1200"/>
            </a:spcAft>
            <a:buChar char="•"/>
          </a:pPr>
          <a:r>
            <a:rPr lang="en-US" sz="1400" kern="1200"/>
            <a:t>$48.4 million for culverts</a:t>
          </a:r>
        </a:p>
        <a:p>
          <a:pPr marL="114300" lvl="1" indent="-114300" algn="l" defTabSz="622300">
            <a:lnSpc>
              <a:spcPct val="90000"/>
            </a:lnSpc>
            <a:spcBef>
              <a:spcPct val="0"/>
            </a:spcBef>
            <a:spcAft>
              <a:spcPts val="1200"/>
            </a:spcAft>
            <a:buChar char="•"/>
          </a:pPr>
          <a:r>
            <a:rPr lang="en-US" sz="1400" kern="1200"/>
            <a:t>$211 million for </a:t>
          </a:r>
          <a:r>
            <a:rPr lang="en-US" sz="1400" kern="1200">
              <a:latin typeface="Calibri Light" panose="020F0302020204030204"/>
            </a:rPr>
            <a:t>behavioral</a:t>
          </a:r>
          <a:r>
            <a:rPr lang="en-US" sz="1400" kern="1200"/>
            <a:t> health capacity grants</a:t>
          </a:r>
        </a:p>
      </dsp:txBody>
      <dsp:txXfrm>
        <a:off x="7144167" y="937939"/>
        <a:ext cx="2274798" cy="4513533"/>
      </dsp:txXfrm>
    </dsp:sp>
    <dsp:sp modelId="{FA6B6D51-42DB-48C6-BE44-0C01889A5ED6}">
      <dsp:nvSpPr>
        <dsp:cNvPr id="0" name=""/>
        <dsp:cNvSpPr/>
      </dsp:nvSpPr>
      <dsp:spPr>
        <a:xfrm>
          <a:off x="6687477" y="335108"/>
          <a:ext cx="913379" cy="91337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96F96-8EEF-4468-A1B1-90D86006C947}">
      <dsp:nvSpPr>
        <dsp:cNvPr id="0" name=""/>
        <dsp:cNvSpPr/>
      </dsp:nvSpPr>
      <dsp:spPr>
        <a:xfrm>
          <a:off x="409563" y="354033"/>
          <a:ext cx="668408" cy="668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33E0A-1E22-4A1A-82CD-BA7B5D8B477D}">
      <dsp:nvSpPr>
        <dsp:cNvPr id="0" name=""/>
        <dsp:cNvSpPr/>
      </dsp:nvSpPr>
      <dsp:spPr>
        <a:xfrm>
          <a:off x="1091" y="1255137"/>
          <a:ext cx="1485351" cy="64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badi" panose="020B0604020104020204" pitchFamily="34" charset="0"/>
              <a:ea typeface="Kigelia" panose="020B0503040502020203" pitchFamily="34" charset="0"/>
              <a:cs typeface="Kigelia" panose="020B0503040502020203" pitchFamily="34" charset="0"/>
            </a:rPr>
            <a:t>Regular advocacy</a:t>
          </a:r>
        </a:p>
      </dsp:txBody>
      <dsp:txXfrm>
        <a:off x="1091" y="1255137"/>
        <a:ext cx="1485351" cy="649841"/>
      </dsp:txXfrm>
    </dsp:sp>
    <dsp:sp modelId="{D2DAD87A-4E79-4AFC-80D1-F46BF2BEA189}">
      <dsp:nvSpPr>
        <dsp:cNvPr id="0" name=""/>
        <dsp:cNvSpPr/>
      </dsp:nvSpPr>
      <dsp:spPr>
        <a:xfrm>
          <a:off x="2154851" y="354033"/>
          <a:ext cx="668408" cy="668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E28553-C8BA-4300-BE5A-A4DF24C4F17B}">
      <dsp:nvSpPr>
        <dsp:cNvPr id="0" name=""/>
        <dsp:cNvSpPr/>
      </dsp:nvSpPr>
      <dsp:spPr>
        <a:xfrm>
          <a:off x="1746379" y="1255137"/>
          <a:ext cx="1485351" cy="64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badi" panose="020B0604020104020204" pitchFamily="34" charset="0"/>
              <a:ea typeface="Kigelia" panose="020B0503040502020203" pitchFamily="34" charset="0"/>
              <a:cs typeface="Kigelia" panose="020B0503040502020203" pitchFamily="34" charset="0"/>
            </a:rPr>
            <a:t>Invite legislators for post-session debrief</a:t>
          </a:r>
        </a:p>
      </dsp:txBody>
      <dsp:txXfrm>
        <a:off x="1746379" y="1255137"/>
        <a:ext cx="1485351" cy="649841"/>
      </dsp:txXfrm>
    </dsp:sp>
    <dsp:sp modelId="{AFD62EC1-FD34-4B75-8E68-294264C28F6B}">
      <dsp:nvSpPr>
        <dsp:cNvPr id="0" name=""/>
        <dsp:cNvSpPr/>
      </dsp:nvSpPr>
      <dsp:spPr>
        <a:xfrm>
          <a:off x="3900139" y="354033"/>
          <a:ext cx="668408" cy="668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CA053E-5794-4BC1-93BA-02B3EB5CC598}">
      <dsp:nvSpPr>
        <dsp:cNvPr id="0" name=""/>
        <dsp:cNvSpPr/>
      </dsp:nvSpPr>
      <dsp:spPr>
        <a:xfrm>
          <a:off x="3491667" y="1255137"/>
          <a:ext cx="1485351" cy="64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badi" panose="020B0604020104020204" pitchFamily="34" charset="0"/>
              <a:ea typeface="Kigelia" panose="020B0503040502020203" pitchFamily="34" charset="0"/>
              <a:cs typeface="Kigelia" panose="020B0503040502020203" pitchFamily="34" charset="0"/>
            </a:rPr>
            <a:t>Tell your city story all year long</a:t>
          </a:r>
        </a:p>
      </dsp:txBody>
      <dsp:txXfrm>
        <a:off x="3491667" y="1255137"/>
        <a:ext cx="1485351" cy="649841"/>
      </dsp:txXfrm>
    </dsp:sp>
    <dsp:sp modelId="{AF883C9F-DC3A-4DDC-B10E-3ED113978581}">
      <dsp:nvSpPr>
        <dsp:cNvPr id="0" name=""/>
        <dsp:cNvSpPr/>
      </dsp:nvSpPr>
      <dsp:spPr>
        <a:xfrm>
          <a:off x="5645427" y="354033"/>
          <a:ext cx="668408" cy="668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16348-2379-4E5C-9B6F-F367DBC7890A}">
      <dsp:nvSpPr>
        <dsp:cNvPr id="0" name=""/>
        <dsp:cNvSpPr/>
      </dsp:nvSpPr>
      <dsp:spPr>
        <a:xfrm>
          <a:off x="5236955" y="1255137"/>
          <a:ext cx="1485351" cy="64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badi" panose="020B0604020104020204" pitchFamily="34" charset="0"/>
              <a:ea typeface="Kigelia" panose="020B0503040502020203" pitchFamily="34" charset="0"/>
              <a:cs typeface="Kigelia" panose="020B0503040502020203" pitchFamily="34" charset="0"/>
            </a:rPr>
            <a:t>Stay connected all interim</a:t>
          </a:r>
        </a:p>
      </dsp:txBody>
      <dsp:txXfrm>
        <a:off x="5236955" y="1255137"/>
        <a:ext cx="1485351" cy="649841"/>
      </dsp:txXfrm>
    </dsp:sp>
    <dsp:sp modelId="{2E308A7B-7468-459A-8EDC-D821877847F3}">
      <dsp:nvSpPr>
        <dsp:cNvPr id="0" name=""/>
        <dsp:cNvSpPr/>
      </dsp:nvSpPr>
      <dsp:spPr>
        <a:xfrm>
          <a:off x="7390715" y="354033"/>
          <a:ext cx="668408" cy="6684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716F88-B10E-4DCA-9419-A7845F7139D2}">
      <dsp:nvSpPr>
        <dsp:cNvPr id="0" name=""/>
        <dsp:cNvSpPr/>
      </dsp:nvSpPr>
      <dsp:spPr>
        <a:xfrm>
          <a:off x="6982243" y="1255137"/>
          <a:ext cx="1485351" cy="64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badi" panose="020B0604020104020204" pitchFamily="34" charset="0"/>
              <a:ea typeface="Kigelia" panose="020B0503040502020203" pitchFamily="34" charset="0"/>
              <a:cs typeface="Kigelia" panose="020B0503040502020203" pitchFamily="34" charset="0"/>
            </a:rPr>
            <a:t>Develop your legislative agenda</a:t>
          </a:r>
        </a:p>
      </dsp:txBody>
      <dsp:txXfrm>
        <a:off x="6982243" y="1255137"/>
        <a:ext cx="1485351" cy="649841"/>
      </dsp:txXfrm>
    </dsp:sp>
    <dsp:sp modelId="{FAC9A2E8-8755-4693-8BB0-0EF04B531EE9}">
      <dsp:nvSpPr>
        <dsp:cNvPr id="0" name=""/>
        <dsp:cNvSpPr/>
      </dsp:nvSpPr>
      <dsp:spPr>
        <a:xfrm>
          <a:off x="9136003" y="354033"/>
          <a:ext cx="668408" cy="6684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4A17E-7806-4FF0-8FF5-8C7394BB3813}">
      <dsp:nvSpPr>
        <dsp:cNvPr id="0" name=""/>
        <dsp:cNvSpPr/>
      </dsp:nvSpPr>
      <dsp:spPr>
        <a:xfrm>
          <a:off x="8727531" y="1255137"/>
          <a:ext cx="1485351" cy="649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Abadi" panose="020B0604020104020204" pitchFamily="34" charset="0"/>
              <a:ea typeface="Kigelia" panose="020B0503040502020203" pitchFamily="34" charset="0"/>
              <a:cs typeface="Kigelia" panose="020B0503040502020203" pitchFamily="34" charset="0"/>
            </a:rPr>
            <a:t>Use AWC tools &amp; resources</a:t>
          </a:r>
        </a:p>
      </dsp:txBody>
      <dsp:txXfrm>
        <a:off x="8727531" y="1255137"/>
        <a:ext cx="1485351" cy="649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4D8AA-D77A-4FEE-BB43-C9206CCABEAA}">
      <dsp:nvSpPr>
        <dsp:cNvPr id="0" name=""/>
        <dsp:cNvSpPr/>
      </dsp:nvSpPr>
      <dsp:spPr>
        <a:xfrm>
          <a:off x="0" y="2"/>
          <a:ext cx="5170860" cy="856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50B40-88DE-4032-93D1-ED8403FE9A53}">
      <dsp:nvSpPr>
        <dsp:cNvPr id="0" name=""/>
        <dsp:cNvSpPr/>
      </dsp:nvSpPr>
      <dsp:spPr>
        <a:xfrm>
          <a:off x="259109" y="194416"/>
          <a:ext cx="471108" cy="471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EABBB2-EDAD-455F-B5FA-AC372152E22E}">
      <dsp:nvSpPr>
        <dsp:cNvPr id="0" name=""/>
        <dsp:cNvSpPr/>
      </dsp:nvSpPr>
      <dsp:spPr>
        <a:xfrm>
          <a:off x="989327" y="1690"/>
          <a:ext cx="4181533" cy="8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977900">
            <a:lnSpc>
              <a:spcPct val="90000"/>
            </a:lnSpc>
            <a:spcBef>
              <a:spcPct val="0"/>
            </a:spcBef>
            <a:spcAft>
              <a:spcPct val="35000"/>
            </a:spcAft>
            <a:buNone/>
          </a:pPr>
          <a:r>
            <a:rPr lang="en-US" sz="2200" kern="1200"/>
            <a:t>Election year</a:t>
          </a:r>
        </a:p>
      </dsp:txBody>
      <dsp:txXfrm>
        <a:off x="989327" y="1690"/>
        <a:ext cx="4181533" cy="856560"/>
      </dsp:txXfrm>
    </dsp:sp>
    <dsp:sp modelId="{740DA48C-098F-4A23-BE36-78A29F73F7D2}">
      <dsp:nvSpPr>
        <dsp:cNvPr id="0" name=""/>
        <dsp:cNvSpPr/>
      </dsp:nvSpPr>
      <dsp:spPr>
        <a:xfrm>
          <a:off x="0" y="1072390"/>
          <a:ext cx="5170860" cy="856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DE9B8-B9D8-4EE0-91A0-2D42E1463FCF}">
      <dsp:nvSpPr>
        <dsp:cNvPr id="0" name=""/>
        <dsp:cNvSpPr/>
      </dsp:nvSpPr>
      <dsp:spPr>
        <a:xfrm>
          <a:off x="259109" y="1265116"/>
          <a:ext cx="471108" cy="4711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6F8CD-1F2B-41B6-BECC-824F92B6874F}">
      <dsp:nvSpPr>
        <dsp:cNvPr id="0" name=""/>
        <dsp:cNvSpPr/>
      </dsp:nvSpPr>
      <dsp:spPr>
        <a:xfrm>
          <a:off x="989327" y="1072390"/>
          <a:ext cx="4181533" cy="8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977900">
            <a:lnSpc>
              <a:spcPct val="90000"/>
            </a:lnSpc>
            <a:spcBef>
              <a:spcPct val="0"/>
            </a:spcBef>
            <a:spcAft>
              <a:spcPct val="35000"/>
            </a:spcAft>
            <a:buNone/>
          </a:pPr>
          <a:r>
            <a:rPr lang="en-US" sz="2200" kern="1200"/>
            <a:t>Supplemental budgets</a:t>
          </a:r>
        </a:p>
      </dsp:txBody>
      <dsp:txXfrm>
        <a:off x="989327" y="1072390"/>
        <a:ext cx="4181533" cy="856560"/>
      </dsp:txXfrm>
    </dsp:sp>
    <dsp:sp modelId="{E52025E5-55C8-457E-A57C-3300C353DBDC}">
      <dsp:nvSpPr>
        <dsp:cNvPr id="0" name=""/>
        <dsp:cNvSpPr/>
      </dsp:nvSpPr>
      <dsp:spPr>
        <a:xfrm>
          <a:off x="0" y="2143091"/>
          <a:ext cx="5170860" cy="856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870E40-9864-4CC4-A4CD-FC29B05036B4}">
      <dsp:nvSpPr>
        <dsp:cNvPr id="0" name=""/>
        <dsp:cNvSpPr/>
      </dsp:nvSpPr>
      <dsp:spPr>
        <a:xfrm>
          <a:off x="259109" y="2335817"/>
          <a:ext cx="471108" cy="47110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60C008-207B-44AE-91D3-EE637E9EBA81}">
      <dsp:nvSpPr>
        <dsp:cNvPr id="0" name=""/>
        <dsp:cNvSpPr/>
      </dsp:nvSpPr>
      <dsp:spPr>
        <a:xfrm>
          <a:off x="989327" y="2143091"/>
          <a:ext cx="4181533" cy="8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977900">
            <a:lnSpc>
              <a:spcPct val="90000"/>
            </a:lnSpc>
            <a:spcBef>
              <a:spcPct val="0"/>
            </a:spcBef>
            <a:spcAft>
              <a:spcPct val="35000"/>
            </a:spcAft>
            <a:buNone/>
          </a:pPr>
          <a:r>
            <a:rPr lang="en-US" sz="2200" kern="1200"/>
            <a:t>AWC Legislative Priorities Committee beginning work</a:t>
          </a:r>
        </a:p>
      </dsp:txBody>
      <dsp:txXfrm>
        <a:off x="989327" y="2143091"/>
        <a:ext cx="4181533" cy="856560"/>
      </dsp:txXfrm>
    </dsp:sp>
    <dsp:sp modelId="{BF82A04A-9C29-42FD-BD85-0D9FD3A13B80}">
      <dsp:nvSpPr>
        <dsp:cNvPr id="0" name=""/>
        <dsp:cNvSpPr/>
      </dsp:nvSpPr>
      <dsp:spPr>
        <a:xfrm>
          <a:off x="0" y="3213792"/>
          <a:ext cx="5170860" cy="8565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EC586-1827-4133-BEE6-CFFBA2A54C7D}">
      <dsp:nvSpPr>
        <dsp:cNvPr id="0" name=""/>
        <dsp:cNvSpPr/>
      </dsp:nvSpPr>
      <dsp:spPr>
        <a:xfrm>
          <a:off x="259109" y="3406518"/>
          <a:ext cx="471108" cy="4711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25B24-709F-4896-AA9B-01E437C49119}">
      <dsp:nvSpPr>
        <dsp:cNvPr id="0" name=""/>
        <dsp:cNvSpPr/>
      </dsp:nvSpPr>
      <dsp:spPr>
        <a:xfrm>
          <a:off x="989327" y="3213792"/>
          <a:ext cx="4181533" cy="85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653" tIns="90653" rIns="90653" bIns="90653" numCol="1" spcCol="1270" anchor="ctr" anchorCtr="0">
          <a:noAutofit/>
        </a:bodyPr>
        <a:lstStyle/>
        <a:p>
          <a:pPr marL="0" lvl="0" indent="0" algn="l" defTabSz="977900">
            <a:lnSpc>
              <a:spcPct val="90000"/>
            </a:lnSpc>
            <a:spcBef>
              <a:spcPct val="0"/>
            </a:spcBef>
            <a:spcAft>
              <a:spcPct val="35000"/>
            </a:spcAft>
            <a:buNone/>
          </a:pPr>
          <a:r>
            <a:rPr lang="en-US" sz="2200" kern="1200"/>
            <a:t>Have an idea/issue – share it with us via our survey</a:t>
          </a:r>
        </a:p>
      </dsp:txBody>
      <dsp:txXfrm>
        <a:off x="989327" y="3213792"/>
        <a:ext cx="4181533" cy="856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81EC5E-963D-4529-AC04-E01EA9C372F0}"/>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4" name="Footer Placeholder 3">
            <a:extLst>
              <a:ext uri="{FF2B5EF4-FFF2-40B4-BE49-F238E27FC236}">
                <a16:creationId xmlns:a16="http://schemas.microsoft.com/office/drawing/2014/main" id="{787178B9-885B-4E52-A77E-AFDC0B22C5C4}"/>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2BF95E-4F62-4647-B1AB-05B944C54CF9}"/>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ACF4F41-0E91-4D25-95B6-97E0D7691336}" type="slidenum">
              <a:rPr lang="en-US" smtClean="0"/>
              <a:t>‹#›</a:t>
            </a:fld>
            <a:endParaRPr lang="en-US"/>
          </a:p>
        </p:txBody>
      </p:sp>
    </p:spTree>
    <p:extLst>
      <p:ext uri="{BB962C8B-B14F-4D97-AF65-F5344CB8AC3E}">
        <p14:creationId xmlns:p14="http://schemas.microsoft.com/office/powerpoint/2010/main" val="3592748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C3F9AE-B3B0-4FD2-8D87-AD3AA9D6434D}" type="datetimeFigureOut">
              <a:rPr lang="en-US" smtClean="0"/>
              <a:t>7/13/2023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265B13F-008E-4642-8A3C-AD13159DF362}" type="slidenum">
              <a:rPr lang="en-US" smtClean="0"/>
              <a:t>‹#›</a:t>
            </a:fld>
            <a:endParaRPr lang="en-US"/>
          </a:p>
        </p:txBody>
      </p:sp>
    </p:spTree>
    <p:extLst>
      <p:ext uri="{BB962C8B-B14F-4D97-AF65-F5344CB8AC3E}">
        <p14:creationId xmlns:p14="http://schemas.microsoft.com/office/powerpoint/2010/main" val="214695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acities.org/news/2023/03/03/bill-aimed-at-reducing-impacts-of-redacting-and-releasing-body-worn-camera-footage-passed-out-of-hous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acities.org/news/2023/01/27/house-and-senate-introduce-bipartisan-bills-that-limit-frivolous-public-records-request-lawsuits" TargetMode="External"/><Relationship Id="rId4" Type="http://schemas.openxmlformats.org/officeDocument/2006/relationships/hyperlink" Target="https://wacities.org/news/2023/03/31/bill-that-adds-additional-requirements-to-public-comment-periods-acquires-new-amendmen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acities.org/news/2023/04/10/voting-rights-bill-passes-senate-other-bills-face-uncertain-futur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1</a:t>
            </a:fld>
            <a:endParaRPr lang="en-US"/>
          </a:p>
        </p:txBody>
      </p:sp>
    </p:spTree>
    <p:extLst>
      <p:ext uri="{BB962C8B-B14F-4D97-AF65-F5344CB8AC3E}">
        <p14:creationId xmlns:p14="http://schemas.microsoft.com/office/powerpoint/2010/main" val="426717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1080</a:t>
            </a:r>
            <a:r>
              <a:rPr lang="en-US"/>
              <a:t>: Allows charge for cost of redacting body-worn camera footage where the requestor is entitled to a no-cost, unredacted copy, e.g. criminal defense discovery. </a:t>
            </a:r>
            <a:r>
              <a:rPr lang="en-US">
                <a:hlinkClick r:id="rId3"/>
              </a:rPr>
              <a:t>article</a:t>
            </a:r>
            <a:endParaRPr lang="en-US"/>
          </a:p>
          <a:p>
            <a:r>
              <a:rPr lang="en-US" b="1">
                <a:cs typeface="Calibri"/>
              </a:rPr>
              <a:t>1105:</a:t>
            </a:r>
            <a:r>
              <a:rPr lang="en-US">
                <a:cs typeface="Calibri"/>
              </a:rPr>
              <a:t> Require public agencies to include the beginning/end date/time of a public comment period on notice. First time civil penalty $500, subsequent $1000. </a:t>
            </a:r>
            <a:r>
              <a:rPr lang="en-US"/>
              <a:t>AWC worked with the bill sponsor to address unclear language in the first version of the bill and ensure that the requirement only applied in situations where there is a statutorily identified time period for public comment. </a:t>
            </a:r>
            <a:r>
              <a:rPr lang="en-US">
                <a:hlinkClick r:id="rId4"/>
              </a:rPr>
              <a:t>article</a:t>
            </a:r>
            <a:endParaRPr lang="en-US">
              <a:cs typeface="Calibri"/>
            </a:endParaRPr>
          </a:p>
          <a:p>
            <a:r>
              <a:rPr lang="en-US" b="1">
                <a:cs typeface="Calibri"/>
              </a:rPr>
              <a:t>1597/5571</a:t>
            </a:r>
            <a:r>
              <a:rPr lang="en-US">
                <a:cs typeface="Calibri"/>
              </a:rPr>
              <a:t>: Intended to reduce the number of frivolous lawsuits by</a:t>
            </a:r>
            <a:r>
              <a:rPr lang="en-US"/>
              <a:t> focusing on administrative problem-solving before a requester can file a lawsuit. </a:t>
            </a:r>
            <a:r>
              <a:rPr lang="en-US">
                <a:hlinkClick r:id="rId5"/>
              </a:rPr>
              <a:t>article</a:t>
            </a:r>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12</a:t>
            </a:fld>
            <a:endParaRPr lang="en-US"/>
          </a:p>
        </p:txBody>
      </p:sp>
    </p:spTree>
    <p:extLst>
      <p:ext uri="{BB962C8B-B14F-4D97-AF65-F5344CB8AC3E}">
        <p14:creationId xmlns:p14="http://schemas.microsoft.com/office/powerpoint/2010/main" val="359060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5286 – </a:t>
            </a:r>
            <a:r>
              <a:rPr lang="en-US">
                <a:cs typeface="Calibri"/>
              </a:rPr>
              <a:t>came out of the unanimous recommendation of the interim PFML Insurance Premiums Task Force to help avoid the cash flow problems experienced by the PFML program during 2022</a:t>
            </a:r>
            <a:endParaRPr lang="en-US" b="1">
              <a:cs typeface="Calibri"/>
            </a:endParaRPr>
          </a:p>
          <a:p>
            <a:r>
              <a:rPr lang="en-US" b="1">
                <a:cs typeface="Calibri"/>
              </a:rPr>
              <a:t>5217 –</a:t>
            </a:r>
            <a:r>
              <a:rPr lang="en-US">
                <a:cs typeface="Calibri"/>
              </a:rPr>
              <a:t> Repeals 20 year old initiative that banned L&amp;I rules to prevent musculoskeletal injuries. Limits the number of new rules L&amp;I can put in place in a given year.  </a:t>
            </a:r>
          </a:p>
          <a:p>
            <a:r>
              <a:rPr lang="en-US" b="1">
                <a:cs typeface="Calibri"/>
              </a:rPr>
              <a:t>5586 – </a:t>
            </a:r>
            <a:r>
              <a:rPr lang="en-US">
                <a:cs typeface="Calibri"/>
              </a:rPr>
              <a:t>lets employer access more claims data on their employees' PFM leave. Employers have been wanting access to this data for a while to help manage their own leave and benefits programs.</a:t>
            </a:r>
          </a:p>
          <a:p>
            <a:r>
              <a:rPr lang="en-US" b="1">
                <a:cs typeface="Calibri"/>
              </a:rPr>
              <a:t>1187</a:t>
            </a:r>
            <a:r>
              <a:rPr lang="en-US">
                <a:cs typeface="Calibri"/>
              </a:rPr>
              <a:t> - very broad privilege that was adopted. Allows unions to testify in court for their members, but not be subject to discovery or cross examination. Also, the privilege is held by both the employee and the union itself. </a:t>
            </a:r>
          </a:p>
          <a:p>
            <a:r>
              <a:rPr lang="en-US" b="1">
                <a:cs typeface="Calibri"/>
              </a:rPr>
              <a:t>1521</a:t>
            </a:r>
            <a:r>
              <a:rPr lang="en-US">
                <a:cs typeface="Calibri"/>
              </a:rPr>
              <a:t> - the scope of the bill was narrowed to only municipal self insured employers, as most of the denied claims that gave rise to the bill were in re city firefighters. Provisions to allow a private right of action were removed.</a:t>
            </a:r>
          </a:p>
          <a:p>
            <a:r>
              <a:rPr lang="en-US" b="1">
                <a:cs typeface="Calibri"/>
              </a:rPr>
              <a:t>1200</a:t>
            </a:r>
            <a:r>
              <a:rPr lang="en-US">
                <a:cs typeface="Calibri"/>
              </a:rPr>
              <a:t> - Includes exceptions for employers with US DoD clearances that specifically prohibit sharing employee records. </a:t>
            </a:r>
          </a:p>
          <a:p>
            <a:r>
              <a:rPr lang="en-US" b="1">
                <a:cs typeface="Calibri"/>
              </a:rPr>
              <a:t>1320 - </a:t>
            </a:r>
            <a:r>
              <a:rPr lang="en-US">
                <a:cs typeface="Calibri"/>
              </a:rPr>
              <a:t> Cities were concerned with the short compliance timelines, private right of action, and broad definition of "personnel records" that would have captured many more records then under current law. </a:t>
            </a:r>
          </a:p>
        </p:txBody>
      </p:sp>
      <p:sp>
        <p:nvSpPr>
          <p:cNvPr id="4" name="Slide Number Placeholder 3"/>
          <p:cNvSpPr>
            <a:spLocks noGrp="1"/>
          </p:cNvSpPr>
          <p:nvPr>
            <p:ph type="sldNum" sz="quarter" idx="5"/>
          </p:nvPr>
        </p:nvSpPr>
        <p:spPr/>
        <p:txBody>
          <a:bodyPr/>
          <a:lstStyle/>
          <a:p>
            <a:fld id="{C265B13F-008E-4642-8A3C-AD13159DF362}" type="slidenum">
              <a:rPr lang="en-US" smtClean="0"/>
              <a:t>13</a:t>
            </a:fld>
            <a:endParaRPr lang="en-US"/>
          </a:p>
        </p:txBody>
      </p:sp>
    </p:spTree>
    <p:extLst>
      <p:ext uri="{BB962C8B-B14F-4D97-AF65-F5344CB8AC3E}">
        <p14:creationId xmlns:p14="http://schemas.microsoft.com/office/powerpoint/2010/main" val="186655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14</a:t>
            </a:fld>
            <a:endParaRPr lang="en-US"/>
          </a:p>
        </p:txBody>
      </p:sp>
    </p:spTree>
    <p:extLst>
      <p:ext uri="{BB962C8B-B14F-4D97-AF65-F5344CB8AC3E}">
        <p14:creationId xmlns:p14="http://schemas.microsoft.com/office/powerpoint/2010/main" val="31396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15</a:t>
            </a:fld>
            <a:endParaRPr lang="en-US"/>
          </a:p>
        </p:txBody>
      </p:sp>
    </p:spTree>
    <p:extLst>
      <p:ext uri="{BB962C8B-B14F-4D97-AF65-F5344CB8AC3E}">
        <p14:creationId xmlns:p14="http://schemas.microsoft.com/office/powerpoint/2010/main" val="256032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1048 VRA</a:t>
            </a:r>
            <a:r>
              <a:rPr lang="en-US">
                <a:cs typeface="Calibri"/>
              </a:rPr>
              <a:t> – more litigation likely; bill covers costs whether or not lawsuit up to $50,000 if lawsuit. Grants standing to orgs/tribes with at least one voter in the subdivision, coalition of protected classes. Allows for increase in number of county commissioners as remedy based on tribal status. </a:t>
            </a:r>
            <a:r>
              <a:rPr lang="en-US">
                <a:cs typeface="Calibri"/>
                <a:hlinkClick r:id="rId3"/>
              </a:rPr>
              <a:t>article</a:t>
            </a:r>
          </a:p>
          <a:p>
            <a:r>
              <a:rPr lang="en-US" b="1">
                <a:cs typeface="Calibri"/>
              </a:rPr>
              <a:t>1086</a:t>
            </a:r>
            <a:r>
              <a:rPr lang="en-US">
                <a:cs typeface="Calibri"/>
              </a:rPr>
              <a:t> Allows cities to contract with community service organizations for different projects include park maintenance, environmental stewardship, installing artwork or other similar activities. Annual total contract limit increased from $25,000 to $75,000 or $2 per resident.</a:t>
            </a:r>
          </a:p>
          <a:p>
            <a:r>
              <a:rPr lang="en-US">
                <a:cs typeface="Calibri"/>
              </a:rPr>
              <a:t>1521</a:t>
            </a:r>
          </a:p>
          <a:p>
            <a:r>
              <a:rPr lang="en-US" b="1">
                <a:cs typeface="Calibri"/>
              </a:rPr>
              <a:t>1577</a:t>
            </a:r>
            <a:r>
              <a:rPr lang="en-US">
                <a:cs typeface="Calibri"/>
              </a:rPr>
              <a:t> Increases contract limits between cities and city officers from $1,500 per month to $3,000 per month. For second-class cities, town, or </a:t>
            </a:r>
            <a:r>
              <a:rPr lang="en-US" err="1">
                <a:cs typeface="Calibri"/>
              </a:rPr>
              <a:t>noncharter</a:t>
            </a:r>
            <a:r>
              <a:rPr lang="en-US">
                <a:cs typeface="Calibri"/>
              </a:rPr>
              <a:t> optional code city, limit allows for more than $3,000 per month but is limited to $36,000 per year.</a:t>
            </a:r>
          </a:p>
          <a:p>
            <a:r>
              <a:rPr lang="en-US" b="1">
                <a:cs typeface="Calibri"/>
              </a:rPr>
              <a:t>1025/1445</a:t>
            </a:r>
            <a:r>
              <a:rPr lang="en-US">
                <a:cs typeface="Calibri"/>
              </a:rPr>
              <a:t> - we expect to see some version of these back again. </a:t>
            </a:r>
          </a:p>
          <a:p>
            <a:r>
              <a:rPr lang="en-US" b="1">
                <a:cs typeface="Calibri"/>
              </a:rPr>
              <a:t>1650 </a:t>
            </a:r>
            <a:r>
              <a:rPr lang="en-US">
                <a:cs typeface="Calibri"/>
              </a:rPr>
              <a:t>– sponsor wants to bring this back again in the future. article</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16</a:t>
            </a:fld>
            <a:endParaRPr lang="en-US"/>
          </a:p>
        </p:txBody>
      </p:sp>
    </p:spTree>
    <p:extLst>
      <p:ext uri="{BB962C8B-B14F-4D97-AF65-F5344CB8AC3E}">
        <p14:creationId xmlns:p14="http://schemas.microsoft.com/office/powerpoint/2010/main" val="194175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HB 1251 </a:t>
            </a:r>
            <a:r>
              <a:rPr lang="en-US">
                <a:cs typeface="Calibri"/>
              </a:rPr>
              <a:t>– R</a:t>
            </a:r>
            <a:r>
              <a:rPr lang="en-US"/>
              <a:t>equires a public water system to notify customers and the Department of Health of intentions to start or stop water fluoridation</a:t>
            </a:r>
            <a:endParaRPr lang="en-US">
              <a:cs typeface="Calibri"/>
            </a:endParaRPr>
          </a:p>
          <a:p>
            <a:r>
              <a:rPr lang="en-US" b="1">
                <a:cs typeface="Calibri"/>
              </a:rPr>
              <a:t>HB 1329</a:t>
            </a:r>
            <a:r>
              <a:rPr lang="en-US">
                <a:cs typeface="Calibri"/>
              </a:rPr>
              <a:t> – Drafted in partnership with AG’s office to prevent a repeat of the 157 heat related deaths in WA in 2021. Utilities and landlords may require a residential user to agree to a payment plan prior to reconnecting service.</a:t>
            </a:r>
          </a:p>
          <a:p>
            <a:r>
              <a:rPr lang="en-US" b="1">
                <a:cs typeface="Calibri"/>
              </a:rPr>
              <a:t>HB 1621 </a:t>
            </a:r>
            <a:r>
              <a:rPr lang="en-US">
                <a:cs typeface="Calibri"/>
              </a:rPr>
              <a:t>– Implementation of the bill delayed until CPARB formally reviews and recommends the legislation. Takes effect June 30, 2024, pending CPARB review.</a:t>
            </a:r>
          </a:p>
          <a:p>
            <a:pPr defTabSz="933237">
              <a:defRPr/>
            </a:pPr>
            <a:r>
              <a:rPr lang="en-US" b="1">
                <a:cs typeface="Calibri"/>
              </a:rPr>
              <a:t>HB 1050 </a:t>
            </a:r>
            <a:r>
              <a:rPr lang="en-US">
                <a:cs typeface="Calibri"/>
              </a:rPr>
              <a:t>– The phased in approach was introduced and adopted by the Senate, but the House does not concur, so they’re currently negotiating.</a:t>
            </a:r>
          </a:p>
        </p:txBody>
      </p:sp>
      <p:sp>
        <p:nvSpPr>
          <p:cNvPr id="4" name="Slide Number Placeholder 3"/>
          <p:cNvSpPr>
            <a:spLocks noGrp="1"/>
          </p:cNvSpPr>
          <p:nvPr>
            <p:ph type="sldNum" sz="quarter" idx="5"/>
          </p:nvPr>
        </p:nvSpPr>
        <p:spPr/>
        <p:txBody>
          <a:bodyPr/>
          <a:lstStyle/>
          <a:p>
            <a:fld id="{C265B13F-008E-4642-8A3C-AD13159DF362}" type="slidenum">
              <a:rPr lang="en-US" smtClean="0"/>
              <a:t>17</a:t>
            </a:fld>
            <a:endParaRPr lang="en-US"/>
          </a:p>
        </p:txBody>
      </p:sp>
    </p:spTree>
    <p:extLst>
      <p:ext uri="{BB962C8B-B14F-4D97-AF65-F5344CB8AC3E}">
        <p14:creationId xmlns:p14="http://schemas.microsoft.com/office/powerpoint/2010/main" val="2208865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SB 5088 </a:t>
            </a:r>
            <a:r>
              <a:rPr lang="en-US">
                <a:cs typeface="Calibri"/>
              </a:rPr>
              <a:t>– A</a:t>
            </a:r>
            <a:r>
              <a:rPr lang="en-US" b="0" i="0">
                <a:solidFill>
                  <a:srgbClr val="000000"/>
                </a:solidFill>
                <a:effectLst/>
                <a:latin typeface="Myriad Pro"/>
              </a:rPr>
              <a:t>t the time of bid submittal, a bidder must have a certificate of registration. This bill adds a plumbing contractor license, an elevator contractor license, or an electrical contractor license as legitimate for meeting responsible bidder criteria.</a:t>
            </a:r>
            <a:endParaRPr lang="en-US">
              <a:cs typeface="Calibri"/>
            </a:endParaRPr>
          </a:p>
          <a:p>
            <a:r>
              <a:rPr lang="en-US" b="1">
                <a:cs typeface="Calibri"/>
              </a:rPr>
              <a:t>SB 5268 </a:t>
            </a:r>
            <a:r>
              <a:rPr lang="en-US" b="0">
                <a:cs typeface="Calibri"/>
              </a:rPr>
              <a:t>–</a:t>
            </a:r>
            <a:r>
              <a:rPr lang="en-US" b="1">
                <a:cs typeface="Calibri"/>
              </a:rPr>
              <a:t> </a:t>
            </a:r>
            <a:r>
              <a:rPr lang="en-US" b="0">
                <a:cs typeface="Calibri"/>
              </a:rPr>
              <a:t>C</a:t>
            </a:r>
            <a:r>
              <a:rPr lang="en-US"/>
              <a:t>onsensus bill from the Capital Projects Advisory Review Board (CPARB). Directs Commerce, through MRSC, to develop a statewide small works roster. Aligns the state’s definition of small business with that of the Office of Minority and Women’s Business Enterprises (OMWBE) to promote greater equity in the public works procurement process.</a:t>
            </a:r>
          </a:p>
          <a:p>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18</a:t>
            </a:fld>
            <a:endParaRPr lang="en-US"/>
          </a:p>
        </p:txBody>
      </p:sp>
    </p:spTree>
    <p:extLst>
      <p:ext uri="{BB962C8B-B14F-4D97-AF65-F5344CB8AC3E}">
        <p14:creationId xmlns:p14="http://schemas.microsoft.com/office/powerpoint/2010/main" val="3620358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HB 1267 – several counties near cap on authority of 25 years after imposition or now population grown above population limit for "rural". Cities receive  funding for development projects. (may pass before presentation)</a:t>
            </a:r>
          </a:p>
          <a:p>
            <a:r>
              <a:rPr lang="en-US">
                <a:cs typeface="Calibri"/>
              </a:rPr>
              <a:t>Property tax cap fix (SB 5770, HB 1670) and margin tax proposals recommendations of ongoing State Tax Structure workgroup.  Cities represented by Vancouver Mayor Anne McEnerny-Ogle </a:t>
            </a:r>
          </a:p>
          <a:p>
            <a:endParaRPr lang="en-US">
              <a:cs typeface="Calibri"/>
            </a:endParaRPr>
          </a:p>
          <a:p>
            <a:r>
              <a:rPr lang="en-US">
                <a:cs typeface="Calibri"/>
              </a:rPr>
              <a:t>While SB 5361 did not pass, the budget included funding for new BLEA classes, including several regional class locations to lower costs and travel burden for training.</a:t>
            </a:r>
          </a:p>
        </p:txBody>
      </p:sp>
      <p:sp>
        <p:nvSpPr>
          <p:cNvPr id="4" name="Slide Number Placeholder 3"/>
          <p:cNvSpPr>
            <a:spLocks noGrp="1"/>
          </p:cNvSpPr>
          <p:nvPr>
            <p:ph type="sldNum" sz="quarter" idx="5"/>
          </p:nvPr>
        </p:nvSpPr>
        <p:spPr/>
        <p:txBody>
          <a:bodyPr/>
          <a:lstStyle/>
          <a:p>
            <a:fld id="{C265B13F-008E-4642-8A3C-AD13159DF362}" type="slidenum">
              <a:rPr lang="en-US" smtClean="0"/>
              <a:t>19</a:t>
            </a:fld>
            <a:endParaRPr lang="en-US"/>
          </a:p>
        </p:txBody>
      </p:sp>
    </p:spTree>
    <p:extLst>
      <p:ext uri="{BB962C8B-B14F-4D97-AF65-F5344CB8AC3E}">
        <p14:creationId xmlns:p14="http://schemas.microsoft.com/office/powerpoint/2010/main" val="1568798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 18 session recap webinar with AWC's lobbyists; Recap bulletin May 22</a:t>
            </a:r>
            <a:endParaRPr lang="en-US"/>
          </a:p>
        </p:txBody>
      </p:sp>
      <p:sp>
        <p:nvSpPr>
          <p:cNvPr id="4" name="Slide Number Placeholder 3"/>
          <p:cNvSpPr>
            <a:spLocks noGrp="1"/>
          </p:cNvSpPr>
          <p:nvPr>
            <p:ph type="sldNum" sz="quarter" idx="5"/>
          </p:nvPr>
        </p:nvSpPr>
        <p:spPr/>
        <p:txBody>
          <a:bodyPr/>
          <a:lstStyle/>
          <a:p>
            <a:fld id="{7AC84074-DBF0-4F47-AE6C-00C2E6994318}" type="slidenum">
              <a:rPr lang="en-US" smtClean="0"/>
              <a:t>20</a:t>
            </a:fld>
            <a:endParaRPr lang="en-US"/>
          </a:p>
        </p:txBody>
      </p:sp>
    </p:spTree>
    <p:extLst>
      <p:ext uri="{BB962C8B-B14F-4D97-AF65-F5344CB8AC3E}">
        <p14:creationId xmlns:p14="http://schemas.microsoft.com/office/powerpoint/2010/main" val="3098333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Candice</a:t>
            </a:r>
          </a:p>
        </p:txBody>
      </p:sp>
      <p:sp>
        <p:nvSpPr>
          <p:cNvPr id="4" name="Slide Number Placeholder 3"/>
          <p:cNvSpPr>
            <a:spLocks noGrp="1"/>
          </p:cNvSpPr>
          <p:nvPr>
            <p:ph type="sldNum" sz="quarter" idx="5"/>
          </p:nvPr>
        </p:nvSpPr>
        <p:spPr/>
        <p:txBody>
          <a:bodyPr/>
          <a:lstStyle/>
          <a:p>
            <a:fld id="{34910F95-072A-49FC-8CC9-1F3C28B3C9D1}" type="slidenum">
              <a:rPr lang="en-US" smtClean="0"/>
              <a:t>22</a:t>
            </a:fld>
            <a:endParaRPr lang="en-US"/>
          </a:p>
        </p:txBody>
      </p:sp>
    </p:spTree>
    <p:extLst>
      <p:ext uri="{BB962C8B-B14F-4D97-AF65-F5344CB8AC3E}">
        <p14:creationId xmlns:p14="http://schemas.microsoft.com/office/powerpoint/2010/main" val="362909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 few days of session - Sine Die is on Sunday, April 23. </a:t>
            </a:r>
          </a:p>
          <a:p>
            <a:r>
              <a:rPr lang="en-US">
                <a:cs typeface="Calibri"/>
              </a:rPr>
              <a:t>Budgets are usually some of last bills remaining before adjourn – rumor is Saturday.</a:t>
            </a:r>
          </a:p>
          <a:p>
            <a:r>
              <a:rPr lang="en-US">
                <a:cs typeface="Calibri"/>
              </a:rPr>
              <a:t>Governor has 20 days excluding Sundays to sign or veto bills.</a:t>
            </a:r>
          </a:p>
        </p:txBody>
      </p:sp>
      <p:sp>
        <p:nvSpPr>
          <p:cNvPr id="4" name="Slide Number Placeholder 3"/>
          <p:cNvSpPr>
            <a:spLocks noGrp="1"/>
          </p:cNvSpPr>
          <p:nvPr>
            <p:ph type="sldNum" sz="quarter" idx="5"/>
          </p:nvPr>
        </p:nvSpPr>
        <p:spPr/>
        <p:txBody>
          <a:bodyPr/>
          <a:lstStyle/>
          <a:p>
            <a:fld id="{6B4E049A-2291-4E51-BBD8-84154C85EC0C}" type="slidenum">
              <a:rPr lang="en-US" smtClean="0"/>
              <a:t>2</a:t>
            </a:fld>
            <a:endParaRPr lang="en-US"/>
          </a:p>
        </p:txBody>
      </p:sp>
    </p:spTree>
    <p:extLst>
      <p:ext uri="{BB962C8B-B14F-4D97-AF65-F5344CB8AC3E}">
        <p14:creationId xmlns:p14="http://schemas.microsoft.com/office/powerpoint/2010/main" val="103389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3</a:t>
            </a:fld>
            <a:endParaRPr lang="en-US"/>
          </a:p>
        </p:txBody>
      </p:sp>
    </p:spTree>
    <p:extLst>
      <p:ext uri="{BB962C8B-B14F-4D97-AF65-F5344CB8AC3E}">
        <p14:creationId xmlns:p14="http://schemas.microsoft.com/office/powerpoint/2010/main" val="342363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4</a:t>
            </a:fld>
            <a:endParaRPr lang="en-US"/>
          </a:p>
        </p:txBody>
      </p:sp>
    </p:spTree>
    <p:extLst>
      <p:ext uri="{BB962C8B-B14F-4D97-AF65-F5344CB8AC3E}">
        <p14:creationId xmlns:p14="http://schemas.microsoft.com/office/powerpoint/2010/main" val="186769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5B13F-008E-4642-8A3C-AD13159DF362}" type="slidenum">
              <a:rPr lang="en-US" smtClean="0"/>
              <a:t>5</a:t>
            </a:fld>
            <a:endParaRPr lang="en-US"/>
          </a:p>
        </p:txBody>
      </p:sp>
    </p:spTree>
    <p:extLst>
      <p:ext uri="{BB962C8B-B14F-4D97-AF65-F5344CB8AC3E}">
        <p14:creationId xmlns:p14="http://schemas.microsoft.com/office/powerpoint/2010/main" val="153258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5B13F-008E-4642-8A3C-AD13159DF362}" type="slidenum">
              <a:rPr lang="en-US" smtClean="0"/>
              <a:t>6</a:t>
            </a:fld>
            <a:endParaRPr lang="en-US"/>
          </a:p>
        </p:txBody>
      </p:sp>
    </p:spTree>
    <p:extLst>
      <p:ext uri="{BB962C8B-B14F-4D97-AF65-F5344CB8AC3E}">
        <p14:creationId xmlns:p14="http://schemas.microsoft.com/office/powerpoint/2010/main" val="110468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 later than six months after next comp plan update.</a:t>
            </a:r>
          </a:p>
          <a:p>
            <a:pPr marL="174982" indent="-174982" defTabSz="933237">
              <a:lnSpc>
                <a:spcPct val="90000"/>
              </a:lnSpc>
              <a:spcBef>
                <a:spcPts val="1021"/>
              </a:spcBef>
              <a:buFont typeface="Arial"/>
              <a:buChar char="•"/>
              <a:defRPr/>
            </a:pPr>
            <a:r>
              <a:rPr lang="en-US" b="1"/>
              <a:t>HB 1110*</a:t>
            </a:r>
            <a:r>
              <a:rPr lang="en-US" b="0"/>
              <a:t> – </a:t>
            </a:r>
            <a:r>
              <a:rPr lang="en-US">
                <a:cs typeface="Calibri" panose="020F0502020204030204"/>
              </a:rPr>
              <a:t>Middle housing &amp; density mandate.</a:t>
            </a:r>
            <a:endParaRPr lang="en-US" b="1"/>
          </a:p>
          <a:p>
            <a:pPr marL="174982" indent="-174982">
              <a:lnSpc>
                <a:spcPct val="90000"/>
              </a:lnSpc>
              <a:spcBef>
                <a:spcPts val="1021"/>
              </a:spcBef>
              <a:buFont typeface="Arial"/>
              <a:buChar char="•"/>
            </a:pPr>
            <a:r>
              <a:rPr lang="en-US" b="1"/>
              <a:t>HB 1042* </a:t>
            </a:r>
            <a:r>
              <a:rPr lang="en-US" b="0"/>
              <a:t>– </a:t>
            </a:r>
            <a:r>
              <a:rPr lang="en-US"/>
              <a:t>Conversion of existing commercial and mixed-use buildings for residences. Allows for a 50% increase in density if within the existing building envelope. Must still meet health and safety codes. Parking and design standards restrictions. SEPA exemption.</a:t>
            </a:r>
          </a:p>
          <a:p>
            <a:pPr marL="174982" indent="-174982" defTabSz="933237">
              <a:lnSpc>
                <a:spcPct val="90000"/>
              </a:lnSpc>
              <a:spcBef>
                <a:spcPts val="1021"/>
              </a:spcBef>
              <a:buFont typeface="Arial"/>
              <a:buChar char="•"/>
              <a:defRPr/>
            </a:pPr>
            <a:r>
              <a:rPr lang="en-US" b="1">
                <a:cs typeface="Calibri" panose="020F0502020204030204"/>
              </a:rPr>
              <a:t>HB 1046 </a:t>
            </a:r>
            <a:r>
              <a:rPr lang="en-US">
                <a:cs typeface="Calibri" panose="020F0502020204030204"/>
              </a:rPr>
              <a:t>–Increases AMI threshold for housing authority projects: </a:t>
            </a:r>
            <a:r>
              <a:rPr lang="en-US"/>
              <a:t>The low-income dwelling units or mobile home lots of a PHA financed development owned by a for profit entity, government entity, or a nonprofit organization must be rented to persons whose income does not exceed 80 percent of the area median income</a:t>
            </a:r>
          </a:p>
          <a:p>
            <a:pPr marL="174982" indent="-174982" defTabSz="933237">
              <a:lnSpc>
                <a:spcPct val="90000"/>
              </a:lnSpc>
              <a:spcBef>
                <a:spcPts val="1021"/>
              </a:spcBef>
              <a:buFont typeface="Arial"/>
              <a:buChar char="•"/>
              <a:defRPr/>
            </a:pPr>
            <a:r>
              <a:rPr lang="en-US" b="1">
                <a:cs typeface="Calibri"/>
              </a:rPr>
              <a:t>HB 1293* </a:t>
            </a:r>
            <a:r>
              <a:rPr lang="en-US">
                <a:cs typeface="Calibri" panose="020F0502020204030204"/>
              </a:rPr>
              <a:t>– Objective design review</a:t>
            </a:r>
          </a:p>
          <a:p>
            <a:pPr marL="174982" indent="-174982" defTabSz="933237">
              <a:lnSpc>
                <a:spcPct val="90000"/>
              </a:lnSpc>
              <a:spcBef>
                <a:spcPts val="1021"/>
              </a:spcBef>
              <a:buFont typeface="Arial"/>
              <a:buChar char="•"/>
              <a:defRPr/>
            </a:pPr>
            <a:r>
              <a:rPr lang="en-US" b="1">
                <a:cs typeface="Calibri"/>
              </a:rPr>
              <a:t>HB 1326</a:t>
            </a:r>
            <a:r>
              <a:rPr lang="en-US">
                <a:cs typeface="Calibri"/>
              </a:rPr>
              <a:t> – Can </a:t>
            </a:r>
            <a:r>
              <a:rPr lang="en-US">
                <a:ea typeface="+mn-lt"/>
                <a:cs typeface="+mn-lt"/>
              </a:rPr>
              <a:t>waive utility connection </a:t>
            </a:r>
            <a:r>
              <a:rPr lang="en-US"/>
              <a:t>fees for </a:t>
            </a:r>
            <a:r>
              <a:rPr lang="en-US" b="0" i="0">
                <a:solidFill>
                  <a:srgbClr val="000000"/>
                </a:solidFill>
                <a:effectLst/>
                <a:latin typeface="Myriad Pro"/>
              </a:rPr>
              <a:t>emergency shelter, transitional housing, permanent supportive housing, or affordable housing</a:t>
            </a:r>
            <a:r>
              <a:rPr lang="en-US"/>
              <a:t>.</a:t>
            </a:r>
          </a:p>
          <a:p>
            <a:pPr marL="174982" indent="-174982" defTabSz="933237">
              <a:lnSpc>
                <a:spcPct val="90000"/>
              </a:lnSpc>
              <a:spcBef>
                <a:spcPts val="1021"/>
              </a:spcBef>
              <a:buFont typeface="Arial"/>
              <a:buChar char="•"/>
              <a:defRPr/>
            </a:pPr>
            <a:r>
              <a:rPr lang="en-US" b="1"/>
              <a:t>HB 1337* </a:t>
            </a:r>
            <a:r>
              <a:rPr lang="en-US"/>
              <a:t>– ADUs.</a:t>
            </a:r>
          </a:p>
          <a:p>
            <a:pPr marL="174982" indent="-174982" defTabSz="933237">
              <a:lnSpc>
                <a:spcPct val="90000"/>
              </a:lnSpc>
              <a:spcBef>
                <a:spcPts val="1021"/>
              </a:spcBef>
              <a:buFont typeface="Arial"/>
              <a:buChar char="•"/>
              <a:defRPr/>
            </a:pPr>
            <a:r>
              <a:rPr lang="en-US" b="1"/>
              <a:t>HB 1425 </a:t>
            </a:r>
            <a:r>
              <a:rPr lang="en-US"/>
              <a:t>–</a:t>
            </a:r>
            <a:r>
              <a:rPr lang="en-US" b="1"/>
              <a:t> </a:t>
            </a:r>
            <a:r>
              <a:rPr lang="en-US"/>
              <a:t>Establishes a new version of the annexation sales tax credit to incentivize annexation of UGAs.</a:t>
            </a:r>
          </a:p>
          <a:p>
            <a:pPr marL="174982" indent="-174982" defTabSz="933237">
              <a:lnSpc>
                <a:spcPct val="90000"/>
              </a:lnSpc>
              <a:spcBef>
                <a:spcPts val="1021"/>
              </a:spcBef>
              <a:buFont typeface="Arial"/>
              <a:buChar char="•"/>
              <a:defRPr/>
            </a:pPr>
            <a:r>
              <a:rPr lang="en-US" b="1"/>
              <a:t>HB 1474 </a:t>
            </a:r>
            <a:r>
              <a:rPr lang="en-US"/>
              <a:t>– Adds $100 to document recording fee to </a:t>
            </a:r>
            <a:r>
              <a:rPr lang="en-US" b="0" i="0">
                <a:solidFill>
                  <a:srgbClr val="000000"/>
                </a:solidFill>
                <a:effectLst/>
                <a:latin typeface="Open Sans" panose="020B0606030504020204" pitchFamily="34" charset="0"/>
              </a:rPr>
              <a:t>create the covenant homeownership account and program to address the history of housing discrimination due to racially restrictive real estate covenants.</a:t>
            </a:r>
          </a:p>
          <a:p>
            <a:pPr marL="174982" indent="-174982" defTabSz="933237">
              <a:lnSpc>
                <a:spcPct val="90000"/>
              </a:lnSpc>
              <a:spcBef>
                <a:spcPts val="1021"/>
              </a:spcBef>
              <a:buFont typeface="Arial"/>
              <a:buChar char="•"/>
              <a:defRPr/>
            </a:pPr>
            <a:r>
              <a:rPr lang="en-US" b="1"/>
              <a:t>HB 1695 </a:t>
            </a:r>
            <a:r>
              <a:rPr lang="en-US"/>
              <a:t>– Broadens definition of affordable housing under surplus property law. Instead of just low-income and very low income, now includes income limits based on whether rental or permanently affordable homeownership.</a:t>
            </a:r>
          </a:p>
        </p:txBody>
      </p:sp>
      <p:sp>
        <p:nvSpPr>
          <p:cNvPr id="4" name="Slide Number Placeholder 3"/>
          <p:cNvSpPr>
            <a:spLocks noGrp="1"/>
          </p:cNvSpPr>
          <p:nvPr>
            <p:ph type="sldNum" sz="quarter" idx="5"/>
          </p:nvPr>
        </p:nvSpPr>
        <p:spPr/>
        <p:txBody>
          <a:bodyPr/>
          <a:lstStyle/>
          <a:p>
            <a:fld id="{C265B13F-008E-4642-8A3C-AD13159DF362}" type="slidenum">
              <a:rPr lang="en-US" smtClean="0"/>
              <a:t>8</a:t>
            </a:fld>
            <a:endParaRPr lang="en-US"/>
          </a:p>
        </p:txBody>
      </p:sp>
    </p:spTree>
    <p:extLst>
      <p:ext uri="{BB962C8B-B14F-4D97-AF65-F5344CB8AC3E}">
        <p14:creationId xmlns:p14="http://schemas.microsoft.com/office/powerpoint/2010/main" val="233891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lnSpc>
                <a:spcPct val="90000"/>
              </a:lnSpc>
              <a:spcBef>
                <a:spcPts val="1021"/>
              </a:spcBef>
              <a:buFont typeface="Arial"/>
              <a:buChar char="•"/>
              <a:defRPr/>
            </a:pPr>
            <a:r>
              <a:rPr lang="en-US" b="1" i="0">
                <a:solidFill>
                  <a:srgbClr val="000000"/>
                </a:solidFill>
                <a:effectLst/>
                <a:latin typeface="Open Sans" panose="020B0606030504020204" pitchFamily="34" charset="0"/>
              </a:rPr>
              <a:t>SB 5058 </a:t>
            </a:r>
            <a:r>
              <a:rPr lang="en-US" b="0" i="0">
                <a:solidFill>
                  <a:srgbClr val="000000"/>
                </a:solidFill>
                <a:effectLst/>
                <a:latin typeface="Open Sans" panose="020B0606030504020204" pitchFamily="34" charset="0"/>
              </a:rPr>
              <a:t>– A building with 12 or less units that is no more than two stories high is exempt from building enclosure design or inspection.</a:t>
            </a:r>
          </a:p>
          <a:p>
            <a:pPr marL="174982" indent="-174982" defTabSz="933237">
              <a:lnSpc>
                <a:spcPct val="90000"/>
              </a:lnSpc>
              <a:spcBef>
                <a:spcPts val="1021"/>
              </a:spcBef>
              <a:buFont typeface="Arial"/>
              <a:buChar char="•"/>
              <a:defRPr/>
            </a:pPr>
            <a:r>
              <a:rPr lang="en-US" b="1" i="0">
                <a:solidFill>
                  <a:srgbClr val="000000"/>
                </a:solidFill>
                <a:effectLst/>
                <a:latin typeface="Open Sans" panose="020B0606030504020204" pitchFamily="34" charset="0"/>
              </a:rPr>
              <a:t>SB 5290 </a:t>
            </a:r>
            <a:r>
              <a:rPr lang="en-US" b="0" i="0">
                <a:solidFill>
                  <a:srgbClr val="000000"/>
                </a:solidFill>
                <a:effectLst/>
                <a:latin typeface="Open Sans" panose="020B0606030504020204" pitchFamily="34" charset="0"/>
              </a:rPr>
              <a:t>– Local project review. Provides a grant program to consolidate local permit process, including switching to online.</a:t>
            </a:r>
            <a:r>
              <a:rPr lang="en-US" sz="1800">
                <a:latin typeface="Calibri" panose="020F0502020204030204" pitchFamily="34" charset="0"/>
                <a:ea typeface="Calibri" panose="020F0502020204030204" pitchFamily="34" charset="0"/>
                <a:cs typeface="Times New Roman" panose="02020603050405020304" pitchFamily="18" charset="0"/>
              </a:rPr>
              <a:t> Requires local governments to exclude interior alterations from site plan review under certain conditions. Outlines permit completeness, notice, and timelines process, and allowable exemptions and alternative compliance. Requires annual performance reporting.</a:t>
            </a:r>
            <a:endParaRPr lang="en-US" b="0"/>
          </a:p>
          <a:p>
            <a:pPr marL="174982" indent="-174982" defTabSz="933237">
              <a:lnSpc>
                <a:spcPct val="90000"/>
              </a:lnSpc>
              <a:spcBef>
                <a:spcPts val="1021"/>
              </a:spcBef>
              <a:buFont typeface="Arial"/>
              <a:buChar char="•"/>
              <a:defRPr/>
            </a:pPr>
            <a:r>
              <a:rPr lang="en-US" b="1"/>
              <a:t>SB 5604</a:t>
            </a:r>
            <a:r>
              <a:rPr lang="en-US"/>
              <a:t> – Removes the population limitation for spending </a:t>
            </a:r>
            <a:r>
              <a:rPr lang="en-US" b="1"/>
              <a:t>HB 1406 </a:t>
            </a:r>
            <a:r>
              <a:rPr lang="en-US"/>
              <a:t>(2020) sales tax credit revenues for rental assistance, and caps admin fees at 10% annually.</a:t>
            </a:r>
            <a:endParaRPr lang="en-US" b="1"/>
          </a:p>
          <a:p>
            <a:pPr marL="291636" indent="-291636" defTabSz="933237">
              <a:lnSpc>
                <a:spcPct val="90000"/>
              </a:lnSpc>
              <a:spcBef>
                <a:spcPts val="1021"/>
              </a:spcBef>
              <a:buFont typeface="Arial"/>
              <a:buChar char="•"/>
              <a:defRPr/>
            </a:pPr>
            <a:r>
              <a:rPr lang="en-US" b="1">
                <a:cs typeface="Calibri"/>
              </a:rPr>
              <a:t>SB 5258 </a:t>
            </a:r>
            <a:r>
              <a:rPr lang="en-US">
                <a:cs typeface="Calibri"/>
              </a:rPr>
              <a:t>– Increasing condos and townhouses for homeownership. Mainly to address/reduce condo liability but also includes a mandate regarding impact fee calculations and </a:t>
            </a:r>
            <a:r>
              <a:rPr lang="en-US"/>
              <a:t>procedures for unit lot subdivisions allowing for division of a parent lot into separately owned unit lots in their short plat regulations.</a:t>
            </a:r>
          </a:p>
          <a:p>
            <a:pPr marL="291636" indent="-291636" defTabSz="933237">
              <a:lnSpc>
                <a:spcPct val="90000"/>
              </a:lnSpc>
              <a:spcBef>
                <a:spcPts val="1021"/>
              </a:spcBef>
              <a:buFont typeface="Arial"/>
              <a:buChar char="•"/>
              <a:defRPr/>
            </a:pPr>
            <a:r>
              <a:rPr lang="en-US" b="1">
                <a:ea typeface="+mn-lt"/>
                <a:cs typeface="+mn-lt"/>
              </a:rPr>
              <a:t>SB 5412</a:t>
            </a:r>
            <a:r>
              <a:rPr lang="en-US">
                <a:ea typeface="+mn-lt"/>
                <a:cs typeface="+mn-lt"/>
              </a:rPr>
              <a:t> – Categorical exemption for all residential housing units within incorporated areas if consistent with comp plan.</a:t>
            </a:r>
          </a:p>
          <a:p>
            <a:pPr defTabSz="933237">
              <a:lnSpc>
                <a:spcPct val="90000"/>
              </a:lnSpc>
              <a:spcBef>
                <a:spcPts val="1021"/>
              </a:spcBef>
              <a:defRPr/>
            </a:pPr>
            <a:r>
              <a:rPr lang="en-US">
                <a:ea typeface="+mn-lt"/>
                <a:cs typeface="+mn-lt"/>
              </a:rPr>
              <a:t>Did not pass:</a:t>
            </a:r>
            <a:endParaRPr lang="en-US"/>
          </a:p>
          <a:p>
            <a:pPr marL="291636" indent="-291636" defTabSz="933237">
              <a:lnSpc>
                <a:spcPct val="90000"/>
              </a:lnSpc>
              <a:spcBef>
                <a:spcPts val="1021"/>
              </a:spcBef>
              <a:buFont typeface="Arial"/>
              <a:buChar char="•"/>
            </a:pPr>
            <a:r>
              <a:rPr lang="en-US" b="1"/>
              <a:t>HB 1628</a:t>
            </a:r>
            <a:r>
              <a:rPr lang="en-US"/>
              <a:t> – Creates a new 0.25% local option real estate excise tax (REET) &amp; state REET increase on values over $5 million for affordable housing.</a:t>
            </a:r>
            <a:endParaRPr lang="en-US">
              <a:cs typeface="Calibri"/>
            </a:endParaRPr>
          </a:p>
          <a:p>
            <a:pPr marL="291636" indent="-291636">
              <a:lnSpc>
                <a:spcPct val="90000"/>
              </a:lnSpc>
              <a:spcBef>
                <a:spcPts val="1021"/>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9</a:t>
            </a:fld>
            <a:endParaRPr lang="en-US"/>
          </a:p>
        </p:txBody>
      </p:sp>
    </p:spTree>
    <p:extLst>
      <p:ext uri="{BB962C8B-B14F-4D97-AF65-F5344CB8AC3E}">
        <p14:creationId xmlns:p14="http://schemas.microsoft.com/office/powerpoint/2010/main" val="406536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HB 1544</a:t>
            </a:r>
            <a:r>
              <a:rPr lang="en-US"/>
              <a:t> – Planning timeline extension of Shoreline Management Act (bumps a year for next update, then every 10 years instead of 8)</a:t>
            </a:r>
          </a:p>
          <a:p>
            <a:pPr defTabSz="933237">
              <a:defRPr/>
            </a:pPr>
            <a:r>
              <a:rPr lang="en-US" b="1">
                <a:cs typeface="Calibri"/>
              </a:rPr>
              <a:t>HB 1085 </a:t>
            </a:r>
            <a:r>
              <a:rPr lang="en-US">
                <a:cs typeface="Calibri"/>
              </a:rPr>
              <a:t>- Reducing plastic pollution –bottles, docks, toiletries.</a:t>
            </a:r>
          </a:p>
          <a:p>
            <a:r>
              <a:rPr lang="en-US" b="1">
                <a:cs typeface="Calibri"/>
              </a:rPr>
              <a:t>HB 1138 </a:t>
            </a:r>
            <a:r>
              <a:rPr lang="en-US">
                <a:cs typeface="Calibri"/>
              </a:rPr>
              <a:t>– Drought preparedness projects can include planning and don’t need to be completed while a drought emergency order is in effect.</a:t>
            </a:r>
          </a:p>
          <a:p>
            <a:pPr defTabSz="933237">
              <a:defRPr/>
            </a:pPr>
            <a:r>
              <a:rPr lang="en-US" b="1">
                <a:ea typeface="+mn-lt"/>
                <a:cs typeface="+mn-lt"/>
              </a:rPr>
              <a:t>HB 1181</a:t>
            </a:r>
            <a:r>
              <a:rPr lang="en-US">
                <a:ea typeface="+mn-lt"/>
                <a:cs typeface="+mn-lt"/>
              </a:rPr>
              <a:t> – Integrating climate change into the Growth Management Act.</a:t>
            </a:r>
            <a:endParaRPr lang="en-US">
              <a:cs typeface="Calibri"/>
            </a:endParaRPr>
          </a:p>
          <a:p>
            <a:r>
              <a:rPr lang="en-US" b="1">
                <a:cs typeface="Calibri"/>
              </a:rPr>
              <a:t>SB 5452 </a:t>
            </a:r>
            <a:r>
              <a:rPr lang="en-US">
                <a:cs typeface="Calibri"/>
              </a:rPr>
              <a:t>– </a:t>
            </a:r>
            <a:r>
              <a:rPr lang="en-US"/>
              <a:t>The definition of public facilities is amended to add bicycle and pedestrian facilities that were designed with multimodal commuting as an intended use. This provides clarity that these fees can be used on bike/ped facilities not within a ROW.</a:t>
            </a:r>
          </a:p>
          <a:p>
            <a:pPr defTabSz="933237">
              <a:defRPr/>
            </a:pPr>
            <a:r>
              <a:rPr lang="en-US" b="1">
                <a:solidFill>
                  <a:srgbClr val="000000"/>
                </a:solidFill>
                <a:ea typeface="+mn-lt"/>
                <a:cs typeface="+mn-lt"/>
              </a:rPr>
              <a:t>SB 5457* </a:t>
            </a:r>
            <a:r>
              <a:rPr lang="en-US">
                <a:solidFill>
                  <a:srgbClr val="000000"/>
                </a:solidFill>
                <a:ea typeface="+mn-lt"/>
                <a:cs typeface="+mn-lt"/>
              </a:rPr>
              <a:t>– Small city (500 pop) opt out of full review and update of GMA plan, if criteria met. Must update CAOs, cap facilities, and transportation elements.</a:t>
            </a:r>
            <a:endParaRPr lang="en-US">
              <a:solidFill>
                <a:srgbClr val="000000"/>
              </a:solidFill>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65B13F-008E-4642-8A3C-AD13159DF362}" type="slidenum">
              <a:rPr lang="en-US" smtClean="0"/>
              <a:t>11</a:t>
            </a:fld>
            <a:endParaRPr lang="en-US"/>
          </a:p>
        </p:txBody>
      </p:sp>
    </p:spTree>
    <p:extLst>
      <p:ext uri="{BB962C8B-B14F-4D97-AF65-F5344CB8AC3E}">
        <p14:creationId xmlns:p14="http://schemas.microsoft.com/office/powerpoint/2010/main" val="244594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8.tif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346EAF-F054-6646-A94B-FBCA7E4D430E}"/>
              </a:ext>
            </a:extLst>
          </p:cNvPr>
          <p:cNvPicPr>
            <a:picLocks noChangeAspect="1"/>
          </p:cNvPicPr>
          <p:nvPr userDrawn="1"/>
        </p:nvPicPr>
        <p:blipFill>
          <a:blip r:embed="rId2"/>
          <a:stretch>
            <a:fillRect/>
          </a:stretch>
        </p:blipFill>
        <p:spPr>
          <a:xfrm>
            <a:off x="0" y="812800"/>
            <a:ext cx="12192000" cy="6045200"/>
          </a:xfrm>
          <a:prstGeom prst="rect">
            <a:avLst/>
          </a:prstGeom>
        </p:spPr>
      </p:pic>
      <p:sp>
        <p:nvSpPr>
          <p:cNvPr id="2" name="Title 1">
            <a:extLst>
              <a:ext uri="{FF2B5EF4-FFF2-40B4-BE49-F238E27FC236}">
                <a16:creationId xmlns:a16="http://schemas.microsoft.com/office/drawing/2014/main" id="{A9E2B61A-4D78-9342-BFBF-81DB0BDCD28B}"/>
              </a:ext>
            </a:extLst>
          </p:cNvPr>
          <p:cNvSpPr>
            <a:spLocks noGrp="1"/>
          </p:cNvSpPr>
          <p:nvPr>
            <p:ph type="ctrTitle"/>
          </p:nvPr>
        </p:nvSpPr>
        <p:spPr>
          <a:xfrm>
            <a:off x="1524000" y="121444"/>
            <a:ext cx="9144000" cy="1935956"/>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CBED14-2C08-3340-B00A-C4E5B60D85B4}"/>
              </a:ext>
            </a:extLst>
          </p:cNvPr>
          <p:cNvSpPr>
            <a:spLocks noGrp="1"/>
          </p:cNvSpPr>
          <p:nvPr>
            <p:ph type="subTitle" idx="1"/>
          </p:nvPr>
        </p:nvSpPr>
        <p:spPr>
          <a:xfrm>
            <a:off x="1524000" y="2127970"/>
            <a:ext cx="9144000" cy="976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D0B4D387-698C-3140-B195-5BFC7EA9E229}"/>
              </a:ext>
            </a:extLst>
          </p:cNvPr>
          <p:cNvPicPr>
            <a:picLocks noChangeAspect="1"/>
          </p:cNvPicPr>
          <p:nvPr userDrawn="1"/>
        </p:nvPicPr>
        <p:blipFill>
          <a:blip r:embed="rId3"/>
          <a:stretch>
            <a:fillRect/>
          </a:stretch>
        </p:blipFill>
        <p:spPr>
          <a:xfrm>
            <a:off x="5502349" y="4162648"/>
            <a:ext cx="1164754" cy="1431200"/>
          </a:xfrm>
          <a:prstGeom prst="rect">
            <a:avLst/>
          </a:prstGeom>
        </p:spPr>
      </p:pic>
    </p:spTree>
    <p:extLst>
      <p:ext uri="{BB962C8B-B14F-4D97-AF65-F5344CB8AC3E}">
        <p14:creationId xmlns:p14="http://schemas.microsoft.com/office/powerpoint/2010/main" val="203386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94B3F14C-05C8-DA44-8DC9-57E72300FD67}"/>
              </a:ext>
            </a:extLst>
          </p:cNvPr>
          <p:cNvPicPr>
            <a:picLocks noChangeAspect="1"/>
          </p:cNvPicPr>
          <p:nvPr userDrawn="1"/>
        </p:nvPicPr>
        <p:blipFill>
          <a:blip r:embed="rId3"/>
          <a:stretch>
            <a:fillRect/>
          </a:stretch>
        </p:blipFill>
        <p:spPr>
          <a:xfrm>
            <a:off x="10917866" y="5895321"/>
            <a:ext cx="508000" cy="624209"/>
          </a:xfrm>
          <a:prstGeom prst="rect">
            <a:avLst/>
          </a:prstGeom>
        </p:spPr>
      </p:pic>
    </p:spTree>
    <p:extLst>
      <p:ext uri="{BB962C8B-B14F-4D97-AF65-F5344CB8AC3E}">
        <p14:creationId xmlns:p14="http://schemas.microsoft.com/office/powerpoint/2010/main" val="318118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169CB28A-CED2-BB4B-A684-5A1058021687}"/>
              </a:ext>
            </a:extLst>
          </p:cNvPr>
          <p:cNvPicPr>
            <a:picLocks noChangeAspect="1"/>
          </p:cNvPicPr>
          <p:nvPr userDrawn="1"/>
        </p:nvPicPr>
        <p:blipFill>
          <a:blip r:embed="rId3"/>
          <a:stretch>
            <a:fillRect/>
          </a:stretch>
        </p:blipFill>
        <p:spPr>
          <a:xfrm>
            <a:off x="10918751" y="5895321"/>
            <a:ext cx="508000" cy="624209"/>
          </a:xfrm>
          <a:prstGeom prst="rect">
            <a:avLst/>
          </a:prstGeom>
        </p:spPr>
      </p:pic>
    </p:spTree>
    <p:extLst>
      <p:ext uri="{BB962C8B-B14F-4D97-AF65-F5344CB8AC3E}">
        <p14:creationId xmlns:p14="http://schemas.microsoft.com/office/powerpoint/2010/main" val="215765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4CD2B3D-92AF-1940-9EE7-14CC89C9DEE1}"/>
              </a:ext>
            </a:extLst>
          </p:cNvPr>
          <p:cNvPicPr>
            <a:picLocks noChangeAspect="1"/>
          </p:cNvPicPr>
          <p:nvPr userDrawn="1"/>
        </p:nvPicPr>
        <p:blipFill>
          <a:blip r:embed="rId3"/>
          <a:stretch>
            <a:fillRect/>
          </a:stretch>
        </p:blipFill>
        <p:spPr>
          <a:xfrm>
            <a:off x="10924067" y="5895321"/>
            <a:ext cx="508000" cy="624209"/>
          </a:xfrm>
          <a:prstGeom prst="rect">
            <a:avLst/>
          </a:prstGeom>
        </p:spPr>
      </p:pic>
    </p:spTree>
    <p:extLst>
      <p:ext uri="{BB962C8B-B14F-4D97-AF65-F5344CB8AC3E}">
        <p14:creationId xmlns:p14="http://schemas.microsoft.com/office/powerpoint/2010/main" val="347663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304EFC-BEAF-B040-82AE-52AB9A0BAF82}"/>
              </a:ext>
            </a:extLst>
          </p:cNvPr>
          <p:cNvPicPr>
            <a:picLocks noChangeAspect="1"/>
          </p:cNvPicPr>
          <p:nvPr userDrawn="1"/>
        </p:nvPicPr>
        <p:blipFill>
          <a:blip r:embed="rId2"/>
          <a:stretch>
            <a:fillRect/>
          </a:stretch>
        </p:blipFill>
        <p:spPr>
          <a:xfrm>
            <a:off x="6286500" y="0"/>
            <a:ext cx="5905500" cy="6858000"/>
          </a:xfrm>
          <a:prstGeom prst="rect">
            <a:avLst/>
          </a:prstGeom>
        </p:spPr>
      </p:pic>
      <p:sp>
        <p:nvSpPr>
          <p:cNvPr id="4" name="Title 1">
            <a:extLst>
              <a:ext uri="{FF2B5EF4-FFF2-40B4-BE49-F238E27FC236}">
                <a16:creationId xmlns:a16="http://schemas.microsoft.com/office/drawing/2014/main" id="{D36EF019-ABCF-4241-8815-2B9881ECCFEA}"/>
              </a:ext>
            </a:extLst>
          </p:cNvPr>
          <p:cNvSpPr>
            <a:spLocks noGrp="1"/>
          </p:cNvSpPr>
          <p:nvPr>
            <p:ph type="title"/>
          </p:nvPr>
        </p:nvSpPr>
        <p:spPr>
          <a:xfrm>
            <a:off x="536760" y="457200"/>
            <a:ext cx="3301593"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0A5DDEE0-B91F-FD44-B483-D597CA32C7EF}"/>
              </a:ext>
            </a:extLst>
          </p:cNvPr>
          <p:cNvSpPr>
            <a:spLocks noGrp="1"/>
          </p:cNvSpPr>
          <p:nvPr>
            <p:ph idx="1"/>
          </p:nvPr>
        </p:nvSpPr>
        <p:spPr>
          <a:xfrm>
            <a:off x="4247708" y="859834"/>
            <a:ext cx="392873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B968453B-8AF9-E84A-8707-B8233332CBD5}"/>
              </a:ext>
            </a:extLst>
          </p:cNvPr>
          <p:cNvSpPr>
            <a:spLocks noGrp="1"/>
          </p:cNvSpPr>
          <p:nvPr>
            <p:ph type="body" sz="half" idx="2"/>
          </p:nvPr>
        </p:nvSpPr>
        <p:spPr>
          <a:xfrm>
            <a:off x="536760" y="2057400"/>
            <a:ext cx="330159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4ED58D7A-E8A8-F94B-AC02-D45C2B428172}"/>
              </a:ext>
            </a:extLst>
          </p:cNvPr>
          <p:cNvPicPr>
            <a:picLocks noChangeAspect="1"/>
          </p:cNvPicPr>
          <p:nvPr userDrawn="1"/>
        </p:nvPicPr>
        <p:blipFill>
          <a:blip r:embed="rId3"/>
          <a:stretch>
            <a:fillRect/>
          </a:stretch>
        </p:blipFill>
        <p:spPr>
          <a:xfrm>
            <a:off x="10906539" y="5900637"/>
            <a:ext cx="508000" cy="624209"/>
          </a:xfrm>
          <a:prstGeom prst="rect">
            <a:avLst/>
          </a:prstGeom>
        </p:spPr>
      </p:pic>
    </p:spTree>
    <p:extLst>
      <p:ext uri="{BB962C8B-B14F-4D97-AF65-F5344CB8AC3E}">
        <p14:creationId xmlns:p14="http://schemas.microsoft.com/office/powerpoint/2010/main" val="79918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061C31-A28D-8B49-A6F7-68C24CA7462E}"/>
              </a:ext>
            </a:extLst>
          </p:cNvPr>
          <p:cNvPicPr>
            <a:picLocks noChangeAspect="1"/>
          </p:cNvPicPr>
          <p:nvPr userDrawn="1"/>
        </p:nvPicPr>
        <p:blipFill>
          <a:blip r:embed="rId2"/>
          <a:stretch>
            <a:fillRect/>
          </a:stretch>
        </p:blipFill>
        <p:spPr>
          <a:xfrm>
            <a:off x="0" y="0"/>
            <a:ext cx="3975100" cy="6858000"/>
          </a:xfrm>
          <a:prstGeom prst="rect">
            <a:avLst/>
          </a:prstGeom>
        </p:spPr>
      </p:pic>
      <p:sp>
        <p:nvSpPr>
          <p:cNvPr id="4" name="Title 1">
            <a:extLst>
              <a:ext uri="{FF2B5EF4-FFF2-40B4-BE49-F238E27FC236}">
                <a16:creationId xmlns:a16="http://schemas.microsoft.com/office/drawing/2014/main" id="{954F5773-26A3-4E49-88A4-F9EFBD5D31B3}"/>
              </a:ext>
            </a:extLst>
          </p:cNvPr>
          <p:cNvSpPr>
            <a:spLocks noGrp="1"/>
          </p:cNvSpPr>
          <p:nvPr>
            <p:ph type="title"/>
          </p:nvPr>
        </p:nvSpPr>
        <p:spPr>
          <a:xfrm>
            <a:off x="2110600" y="462516"/>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A32650E0-74FC-3943-8F28-EA056A02EE76}"/>
              </a:ext>
            </a:extLst>
          </p:cNvPr>
          <p:cNvSpPr>
            <a:spLocks noGrp="1"/>
          </p:cNvSpPr>
          <p:nvPr>
            <p:ph idx="1"/>
          </p:nvPr>
        </p:nvSpPr>
        <p:spPr>
          <a:xfrm>
            <a:off x="6461272" y="859834"/>
            <a:ext cx="5181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4EEB86E-CDBE-2842-B0D1-CEB05117B72E}"/>
              </a:ext>
            </a:extLst>
          </p:cNvPr>
          <p:cNvSpPr>
            <a:spLocks noGrp="1"/>
          </p:cNvSpPr>
          <p:nvPr>
            <p:ph type="body" sz="half" idx="2"/>
          </p:nvPr>
        </p:nvSpPr>
        <p:spPr>
          <a:xfrm>
            <a:off x="21106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08794855-6D38-5147-977F-2074219189AA}"/>
              </a:ext>
            </a:extLst>
          </p:cNvPr>
          <p:cNvPicPr>
            <a:picLocks noChangeAspect="1"/>
          </p:cNvPicPr>
          <p:nvPr userDrawn="1"/>
        </p:nvPicPr>
        <p:blipFill>
          <a:blip r:embed="rId3"/>
          <a:stretch>
            <a:fillRect/>
          </a:stretch>
        </p:blipFill>
        <p:spPr>
          <a:xfrm>
            <a:off x="746642" y="5900638"/>
            <a:ext cx="508000" cy="624209"/>
          </a:xfrm>
          <a:prstGeom prst="rect">
            <a:avLst/>
          </a:prstGeom>
        </p:spPr>
      </p:pic>
    </p:spTree>
    <p:extLst>
      <p:ext uri="{BB962C8B-B14F-4D97-AF65-F5344CB8AC3E}">
        <p14:creationId xmlns:p14="http://schemas.microsoft.com/office/powerpoint/2010/main" val="335636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4D02ED-4B78-584F-A496-ED2E1E50D933}"/>
              </a:ext>
            </a:extLst>
          </p:cNvPr>
          <p:cNvPicPr>
            <a:picLocks noChangeAspect="1"/>
          </p:cNvPicPr>
          <p:nvPr userDrawn="1"/>
        </p:nvPicPr>
        <p:blipFill>
          <a:blip r:embed="rId2"/>
          <a:stretch>
            <a:fillRect/>
          </a:stretch>
        </p:blipFill>
        <p:spPr>
          <a:xfrm>
            <a:off x="0" y="0"/>
            <a:ext cx="3975100" cy="6858000"/>
          </a:xfrm>
          <a:prstGeom prst="rect">
            <a:avLst/>
          </a:prstGeom>
        </p:spPr>
      </p:pic>
      <p:pic>
        <p:nvPicPr>
          <p:cNvPr id="5" name="Picture 4">
            <a:extLst>
              <a:ext uri="{FF2B5EF4-FFF2-40B4-BE49-F238E27FC236}">
                <a16:creationId xmlns:a16="http://schemas.microsoft.com/office/drawing/2014/main" id="{E90CA0C2-B80B-4C40-93E8-90D519BA45BE}"/>
              </a:ext>
            </a:extLst>
          </p:cNvPr>
          <p:cNvPicPr>
            <a:picLocks noChangeAspect="1"/>
          </p:cNvPicPr>
          <p:nvPr userDrawn="1"/>
        </p:nvPicPr>
        <p:blipFill>
          <a:blip r:embed="rId3"/>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14F8CC89-BE1F-CF42-8E6F-D684370FDADB}"/>
              </a:ext>
            </a:extLst>
          </p:cNvPr>
          <p:cNvSpPr>
            <a:spLocks noGrp="1"/>
          </p:cNvSpPr>
          <p:nvPr>
            <p:ph type="title"/>
          </p:nvPr>
        </p:nvSpPr>
        <p:spPr>
          <a:xfrm>
            <a:off x="1961706" y="365125"/>
            <a:ext cx="8298713" cy="6221745"/>
          </a:xfrm>
        </p:spPr>
        <p:txBody>
          <a:bodyPr/>
          <a:lstStyle>
            <a:lvl1pPr algn="ctr">
              <a:defRPr/>
            </a:lvl1pPr>
          </a:lstStyle>
          <a:p>
            <a:r>
              <a:rPr lang="en-US"/>
              <a:t>Click to edit Master title style</a:t>
            </a:r>
          </a:p>
        </p:txBody>
      </p:sp>
      <p:pic>
        <p:nvPicPr>
          <p:cNvPr id="7" name="Picture 6" descr="A picture containing drawing&#10;&#10;Description automatically generated">
            <a:extLst>
              <a:ext uri="{FF2B5EF4-FFF2-40B4-BE49-F238E27FC236}">
                <a16:creationId xmlns:a16="http://schemas.microsoft.com/office/drawing/2014/main" id="{B7AB5C87-6A49-9E40-851D-9032DD32AED6}"/>
              </a:ext>
            </a:extLst>
          </p:cNvPr>
          <p:cNvPicPr>
            <a:picLocks noChangeAspect="1"/>
          </p:cNvPicPr>
          <p:nvPr userDrawn="1"/>
        </p:nvPicPr>
        <p:blipFill>
          <a:blip r:embed="rId4"/>
          <a:stretch>
            <a:fillRect/>
          </a:stretch>
        </p:blipFill>
        <p:spPr>
          <a:xfrm>
            <a:off x="10951535" y="5895321"/>
            <a:ext cx="508000" cy="624209"/>
          </a:xfrm>
          <a:prstGeom prst="rect">
            <a:avLst/>
          </a:prstGeom>
        </p:spPr>
      </p:pic>
    </p:spTree>
    <p:extLst>
      <p:ext uri="{BB962C8B-B14F-4D97-AF65-F5344CB8AC3E}">
        <p14:creationId xmlns:p14="http://schemas.microsoft.com/office/powerpoint/2010/main" val="305823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B7202-527C-5741-90A9-74FA5F8EC118}"/>
              </a:ext>
            </a:extLst>
          </p:cNvPr>
          <p:cNvPicPr>
            <a:picLocks noChangeAspect="1"/>
          </p:cNvPicPr>
          <p:nvPr userDrawn="1"/>
        </p:nvPicPr>
        <p:blipFill>
          <a:blip r:embed="rId2"/>
          <a:stretch>
            <a:fillRect/>
          </a:stretch>
        </p:blipFill>
        <p:spPr>
          <a:xfrm>
            <a:off x="0" y="2270910"/>
            <a:ext cx="12185650" cy="4587090"/>
          </a:xfrm>
          <a:prstGeom prst="rect">
            <a:avLst/>
          </a:prstGeom>
        </p:spPr>
      </p:pic>
      <p:sp>
        <p:nvSpPr>
          <p:cNvPr id="2" name="Title 1">
            <a:extLst>
              <a:ext uri="{FF2B5EF4-FFF2-40B4-BE49-F238E27FC236}">
                <a16:creationId xmlns:a16="http://schemas.microsoft.com/office/drawing/2014/main" id="{E095494A-4777-4443-9844-BCE2928F9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A0B7D-178D-7741-8AA5-2A4EBD06188D}"/>
              </a:ext>
            </a:extLst>
          </p:cNvPr>
          <p:cNvSpPr>
            <a:spLocks noGrp="1"/>
          </p:cNvSpPr>
          <p:nvPr>
            <p:ph idx="1"/>
          </p:nvPr>
        </p:nvSpPr>
        <p:spPr>
          <a:xfrm>
            <a:off x="838200" y="1825625"/>
            <a:ext cx="10515600" cy="2804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217E739-F680-F64F-A9FB-82B2F09780C7}"/>
              </a:ext>
            </a:extLst>
          </p:cNvPr>
          <p:cNvPicPr>
            <a:picLocks noChangeAspect="1"/>
          </p:cNvPicPr>
          <p:nvPr userDrawn="1"/>
        </p:nvPicPr>
        <p:blipFill>
          <a:blip r:embed="rId3"/>
          <a:stretch>
            <a:fillRect/>
          </a:stretch>
        </p:blipFill>
        <p:spPr>
          <a:xfrm>
            <a:off x="10906540" y="5572406"/>
            <a:ext cx="508000" cy="624209"/>
          </a:xfrm>
          <a:prstGeom prst="rect">
            <a:avLst/>
          </a:prstGeom>
        </p:spPr>
      </p:pic>
    </p:spTree>
    <p:extLst>
      <p:ext uri="{BB962C8B-B14F-4D97-AF65-F5344CB8AC3E}">
        <p14:creationId xmlns:p14="http://schemas.microsoft.com/office/powerpoint/2010/main" val="428150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3826AE-2455-CA47-8BA1-01A31C270919}"/>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3" name="Title 1">
            <a:extLst>
              <a:ext uri="{FF2B5EF4-FFF2-40B4-BE49-F238E27FC236}">
                <a16:creationId xmlns:a16="http://schemas.microsoft.com/office/drawing/2014/main" id="{58206B26-27EF-B844-A534-FFAFFA76AF6F}"/>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4" name="Content Placeholder 2">
            <a:extLst>
              <a:ext uri="{FF2B5EF4-FFF2-40B4-BE49-F238E27FC236}">
                <a16:creationId xmlns:a16="http://schemas.microsoft.com/office/drawing/2014/main" id="{584E0882-1C2D-6F4B-B908-EB751EDF85E3}"/>
              </a:ext>
            </a:extLst>
          </p:cNvPr>
          <p:cNvSpPr>
            <a:spLocks noGrp="1"/>
          </p:cNvSpPr>
          <p:nvPr>
            <p:ph idx="1"/>
          </p:nvPr>
        </p:nvSpPr>
        <p:spPr>
          <a:xfrm>
            <a:off x="838200" y="1825625"/>
            <a:ext cx="10515600" cy="325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46F7595-7773-4E4B-B62F-9684595FCDC8}"/>
              </a:ext>
            </a:extLst>
          </p:cNvPr>
          <p:cNvPicPr>
            <a:picLocks noChangeAspect="1"/>
          </p:cNvPicPr>
          <p:nvPr userDrawn="1"/>
        </p:nvPicPr>
        <p:blipFill>
          <a:blip r:embed="rId3"/>
          <a:stretch>
            <a:fillRect/>
          </a:stretch>
        </p:blipFill>
        <p:spPr>
          <a:xfrm>
            <a:off x="10917172" y="5572406"/>
            <a:ext cx="508000" cy="624209"/>
          </a:xfrm>
          <a:prstGeom prst="rect">
            <a:avLst/>
          </a:prstGeom>
        </p:spPr>
      </p:pic>
    </p:spTree>
    <p:extLst>
      <p:ext uri="{BB962C8B-B14F-4D97-AF65-F5344CB8AC3E}">
        <p14:creationId xmlns:p14="http://schemas.microsoft.com/office/powerpoint/2010/main" val="4342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B55FF-D3E1-EB40-9217-7A0A38B7270D}"/>
              </a:ext>
            </a:extLst>
          </p:cNvPr>
          <p:cNvPicPr>
            <a:picLocks noChangeAspect="1"/>
          </p:cNvPicPr>
          <p:nvPr userDrawn="1"/>
        </p:nvPicPr>
        <p:blipFill>
          <a:blip r:embed="rId2"/>
          <a:stretch>
            <a:fillRect/>
          </a:stretch>
        </p:blipFill>
        <p:spPr>
          <a:xfrm>
            <a:off x="0" y="2794000"/>
            <a:ext cx="12192000" cy="4064000"/>
          </a:xfrm>
          <a:prstGeom prst="rect">
            <a:avLst/>
          </a:prstGeom>
        </p:spPr>
      </p:pic>
      <p:sp>
        <p:nvSpPr>
          <p:cNvPr id="3" name="Title 1">
            <a:extLst>
              <a:ext uri="{FF2B5EF4-FFF2-40B4-BE49-F238E27FC236}">
                <a16:creationId xmlns:a16="http://schemas.microsoft.com/office/drawing/2014/main" id="{58A31C2A-64F6-4F45-AED1-A068B595E14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4" name="Content Placeholder 2">
            <a:extLst>
              <a:ext uri="{FF2B5EF4-FFF2-40B4-BE49-F238E27FC236}">
                <a16:creationId xmlns:a16="http://schemas.microsoft.com/office/drawing/2014/main" id="{3EAEC060-0D56-FE4F-8B52-931EFF4D472D}"/>
              </a:ext>
            </a:extLst>
          </p:cNvPr>
          <p:cNvSpPr>
            <a:spLocks noGrp="1"/>
          </p:cNvSpPr>
          <p:nvPr>
            <p:ph idx="1"/>
          </p:nvPr>
        </p:nvSpPr>
        <p:spPr>
          <a:xfrm>
            <a:off x="838200" y="1825625"/>
            <a:ext cx="10515600" cy="3650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F3776B1-4540-D94C-9ED7-250F588C2CA0}"/>
              </a:ext>
            </a:extLst>
          </p:cNvPr>
          <p:cNvPicPr>
            <a:picLocks noChangeAspect="1"/>
          </p:cNvPicPr>
          <p:nvPr userDrawn="1"/>
        </p:nvPicPr>
        <p:blipFill>
          <a:blip r:embed="rId3"/>
          <a:stretch>
            <a:fillRect/>
          </a:stretch>
        </p:blipFill>
        <p:spPr>
          <a:xfrm>
            <a:off x="10906540" y="5721261"/>
            <a:ext cx="508000" cy="624209"/>
          </a:xfrm>
          <a:prstGeom prst="rect">
            <a:avLst/>
          </a:prstGeom>
        </p:spPr>
      </p:pic>
    </p:spTree>
    <p:extLst>
      <p:ext uri="{BB962C8B-B14F-4D97-AF65-F5344CB8AC3E}">
        <p14:creationId xmlns:p14="http://schemas.microsoft.com/office/powerpoint/2010/main" val="241210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A5B8A4-3031-E742-8C4A-55A56D83ACFA}"/>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2" name="Title 1">
            <a:extLst>
              <a:ext uri="{FF2B5EF4-FFF2-40B4-BE49-F238E27FC236}">
                <a16:creationId xmlns:a16="http://schemas.microsoft.com/office/drawing/2014/main" id="{1B169FE7-A4D3-AC45-BD4A-225C7ED0C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88883-8536-304E-AA69-B974C4B81E87}"/>
              </a:ext>
            </a:extLst>
          </p:cNvPr>
          <p:cNvSpPr>
            <a:spLocks noGrp="1"/>
          </p:cNvSpPr>
          <p:nvPr>
            <p:ph sz="half" idx="1"/>
          </p:nvPr>
        </p:nvSpPr>
        <p:spPr>
          <a:xfrm>
            <a:off x="838200" y="1825625"/>
            <a:ext cx="5181600" cy="327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23E880-789B-3A4F-9F0B-B802B44C4FB7}"/>
              </a:ext>
            </a:extLst>
          </p:cNvPr>
          <p:cNvSpPr>
            <a:spLocks noGrp="1"/>
          </p:cNvSpPr>
          <p:nvPr>
            <p:ph sz="half" idx="2"/>
          </p:nvPr>
        </p:nvSpPr>
        <p:spPr>
          <a:xfrm>
            <a:off x="6172200" y="1825625"/>
            <a:ext cx="5181600" cy="327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F5172373-1C08-8F4B-84CD-3950D4E92563}"/>
              </a:ext>
            </a:extLst>
          </p:cNvPr>
          <p:cNvPicPr>
            <a:picLocks noChangeAspect="1"/>
          </p:cNvPicPr>
          <p:nvPr userDrawn="1"/>
        </p:nvPicPr>
        <p:blipFill>
          <a:blip r:embed="rId3"/>
          <a:stretch>
            <a:fillRect/>
          </a:stretch>
        </p:blipFill>
        <p:spPr>
          <a:xfrm>
            <a:off x="10911856" y="5572406"/>
            <a:ext cx="508000" cy="624209"/>
          </a:xfrm>
          <a:prstGeom prst="rect">
            <a:avLst/>
          </a:prstGeom>
        </p:spPr>
      </p:pic>
    </p:spTree>
    <p:extLst>
      <p:ext uri="{BB962C8B-B14F-4D97-AF65-F5344CB8AC3E}">
        <p14:creationId xmlns:p14="http://schemas.microsoft.com/office/powerpoint/2010/main" val="205382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0F9A2D-96DE-0440-9095-2CC3AF489E41}"/>
              </a:ext>
            </a:extLst>
          </p:cNvPr>
          <p:cNvPicPr>
            <a:picLocks noChangeAspect="1"/>
          </p:cNvPicPr>
          <p:nvPr userDrawn="1"/>
        </p:nvPicPr>
        <p:blipFill>
          <a:blip r:embed="rId2"/>
          <a:stretch>
            <a:fillRect/>
          </a:stretch>
        </p:blipFill>
        <p:spPr>
          <a:xfrm>
            <a:off x="0" y="2794000"/>
            <a:ext cx="12192000" cy="4064000"/>
          </a:xfrm>
          <a:prstGeom prst="rect">
            <a:avLst/>
          </a:prstGeom>
        </p:spPr>
      </p:pic>
      <p:sp>
        <p:nvSpPr>
          <p:cNvPr id="2" name="Title 1">
            <a:extLst>
              <a:ext uri="{FF2B5EF4-FFF2-40B4-BE49-F238E27FC236}">
                <a16:creationId xmlns:a16="http://schemas.microsoft.com/office/drawing/2014/main" id="{BF47C8FA-55B3-8541-8748-62438F404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640CB-42E5-364E-BF6D-9EBEAD06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0F3D7-FE85-F444-ABED-7302F2ADEBF1}"/>
              </a:ext>
            </a:extLst>
          </p:cNvPr>
          <p:cNvSpPr>
            <a:spLocks noGrp="1"/>
          </p:cNvSpPr>
          <p:nvPr>
            <p:ph sz="half" idx="2"/>
          </p:nvPr>
        </p:nvSpPr>
        <p:spPr>
          <a:xfrm>
            <a:off x="839788" y="2505075"/>
            <a:ext cx="5157787" cy="30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3E8D4-6B86-5C4B-A8E4-C12DA33F1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C10A3-A688-B647-802E-53FC0DA2C394}"/>
              </a:ext>
            </a:extLst>
          </p:cNvPr>
          <p:cNvSpPr>
            <a:spLocks noGrp="1"/>
          </p:cNvSpPr>
          <p:nvPr>
            <p:ph sz="quarter" idx="4"/>
          </p:nvPr>
        </p:nvSpPr>
        <p:spPr>
          <a:xfrm>
            <a:off x="6172200" y="2505075"/>
            <a:ext cx="5183188" cy="30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CD9FE2C0-7D76-8F47-91FB-8DE6AFD286A5}"/>
              </a:ext>
            </a:extLst>
          </p:cNvPr>
          <p:cNvPicPr>
            <a:picLocks noChangeAspect="1"/>
          </p:cNvPicPr>
          <p:nvPr userDrawn="1"/>
        </p:nvPicPr>
        <p:blipFill>
          <a:blip r:embed="rId3"/>
          <a:stretch>
            <a:fillRect/>
          </a:stretch>
        </p:blipFill>
        <p:spPr>
          <a:xfrm>
            <a:off x="10917171" y="5741150"/>
            <a:ext cx="508000" cy="624209"/>
          </a:xfrm>
          <a:prstGeom prst="rect">
            <a:avLst/>
          </a:prstGeom>
        </p:spPr>
      </p:pic>
    </p:spTree>
    <p:extLst>
      <p:ext uri="{BB962C8B-B14F-4D97-AF65-F5344CB8AC3E}">
        <p14:creationId xmlns:p14="http://schemas.microsoft.com/office/powerpoint/2010/main" val="137706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D1D63-9EC5-F643-A1C5-123ADB0B5074}"/>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2" name="Title 1">
            <a:extLst>
              <a:ext uri="{FF2B5EF4-FFF2-40B4-BE49-F238E27FC236}">
                <a16:creationId xmlns:a16="http://schemas.microsoft.com/office/drawing/2014/main" id="{0C40C45B-11AC-6F4C-A261-D6B5A2C9A521}"/>
              </a:ext>
            </a:extLst>
          </p:cNvPr>
          <p:cNvSpPr>
            <a:spLocks noGrp="1"/>
          </p:cNvSpPr>
          <p:nvPr>
            <p:ph type="title"/>
          </p:nvPr>
        </p:nvSpPr>
        <p:spPr/>
        <p:txBody>
          <a:bodyPr/>
          <a:lstStyle/>
          <a:p>
            <a:r>
              <a:rPr lang="en-US"/>
              <a:t>Click to edit Master title style</a:t>
            </a:r>
          </a:p>
        </p:txBody>
      </p:sp>
      <p:pic>
        <p:nvPicPr>
          <p:cNvPr id="6" name="Picture 5" descr="A picture containing drawing&#10;&#10;Description automatically generated">
            <a:extLst>
              <a:ext uri="{FF2B5EF4-FFF2-40B4-BE49-F238E27FC236}">
                <a16:creationId xmlns:a16="http://schemas.microsoft.com/office/drawing/2014/main" id="{06B6C2F2-6EF9-CC40-B870-B9F0D2B94AC7}"/>
              </a:ext>
            </a:extLst>
          </p:cNvPr>
          <p:cNvPicPr>
            <a:picLocks noChangeAspect="1"/>
          </p:cNvPicPr>
          <p:nvPr userDrawn="1"/>
        </p:nvPicPr>
        <p:blipFill>
          <a:blip r:embed="rId3"/>
          <a:stretch>
            <a:fillRect/>
          </a:stretch>
        </p:blipFill>
        <p:spPr>
          <a:xfrm>
            <a:off x="10922489" y="5572406"/>
            <a:ext cx="508000" cy="624209"/>
          </a:xfrm>
          <a:prstGeom prst="rect">
            <a:avLst/>
          </a:prstGeom>
        </p:spPr>
      </p:pic>
    </p:spTree>
    <p:extLst>
      <p:ext uri="{BB962C8B-B14F-4D97-AF65-F5344CB8AC3E}">
        <p14:creationId xmlns:p14="http://schemas.microsoft.com/office/powerpoint/2010/main" val="211569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488A7-8FDB-D14A-8043-F1C68DF13E11}"/>
              </a:ext>
            </a:extLst>
          </p:cNvPr>
          <p:cNvPicPr>
            <a:picLocks noChangeAspect="1"/>
          </p:cNvPicPr>
          <p:nvPr userDrawn="1"/>
        </p:nvPicPr>
        <p:blipFill>
          <a:blip r:embed="rId2"/>
          <a:stretch>
            <a:fillRect/>
          </a:stretch>
        </p:blipFill>
        <p:spPr>
          <a:xfrm>
            <a:off x="0" y="2794000"/>
            <a:ext cx="12192000" cy="4064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5114BBEA-E901-4A4E-8205-DF4EC3266D14}"/>
              </a:ext>
            </a:extLst>
          </p:cNvPr>
          <p:cNvPicPr>
            <a:picLocks noChangeAspect="1"/>
          </p:cNvPicPr>
          <p:nvPr userDrawn="1"/>
        </p:nvPicPr>
        <p:blipFill>
          <a:blip r:embed="rId3"/>
          <a:stretch>
            <a:fillRect/>
          </a:stretch>
        </p:blipFill>
        <p:spPr>
          <a:xfrm>
            <a:off x="10917172" y="5735833"/>
            <a:ext cx="508000" cy="624209"/>
          </a:xfrm>
          <a:prstGeom prst="rect">
            <a:avLst/>
          </a:prstGeom>
        </p:spPr>
      </p:pic>
    </p:spTree>
    <p:extLst>
      <p:ext uri="{BB962C8B-B14F-4D97-AF65-F5344CB8AC3E}">
        <p14:creationId xmlns:p14="http://schemas.microsoft.com/office/powerpoint/2010/main" val="145993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1F69D5-6313-3541-91D6-17100AAABFE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C3D77FBE-DE35-B14B-80B5-19687595E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22201C-D1EC-1248-A612-5A1AA2B56591}"/>
              </a:ext>
            </a:extLst>
          </p:cNvPr>
          <p:cNvSpPr>
            <a:spLocks noGrp="1"/>
          </p:cNvSpPr>
          <p:nvPr>
            <p:ph idx="1"/>
          </p:nvPr>
        </p:nvSpPr>
        <p:spPr>
          <a:xfrm>
            <a:off x="5190460" y="859834"/>
            <a:ext cx="5181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CCC3F-608B-FE4F-B32B-0497AF00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506480DA-56F5-754C-9975-BB1EE75F3843}"/>
              </a:ext>
            </a:extLst>
          </p:cNvPr>
          <p:cNvPicPr>
            <a:picLocks noChangeAspect="1"/>
          </p:cNvPicPr>
          <p:nvPr userDrawn="1"/>
        </p:nvPicPr>
        <p:blipFill>
          <a:blip r:embed="rId3"/>
          <a:stretch>
            <a:fillRect/>
          </a:stretch>
        </p:blipFill>
        <p:spPr>
          <a:xfrm>
            <a:off x="10917173" y="5915246"/>
            <a:ext cx="508000" cy="624209"/>
          </a:xfrm>
          <a:prstGeom prst="rect">
            <a:avLst/>
          </a:prstGeom>
        </p:spPr>
      </p:pic>
    </p:spTree>
    <p:extLst>
      <p:ext uri="{BB962C8B-B14F-4D97-AF65-F5344CB8AC3E}">
        <p14:creationId xmlns:p14="http://schemas.microsoft.com/office/powerpoint/2010/main" val="295970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56D8D-2DC5-0E43-A3E1-23FB031FF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4C25A-8014-D24F-9011-E1920AF47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43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6" r:id="rId9"/>
    <p:sldLayoutId id="2147483657" r:id="rId10"/>
    <p:sldLayoutId id="2147483663" r:id="rId11"/>
    <p:sldLayoutId id="2147483664" r:id="rId12"/>
    <p:sldLayoutId id="2147483662" r:id="rId13"/>
    <p:sldLayoutId id="2147483661" r:id="rId14"/>
    <p:sldLayoutId id="214748366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acities.org/advocacy/advocacy-tool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hyperlink" Target="mailto:sheilag@awcnet.org" TargetMode="External"/><Relationship Id="rId13" Type="http://schemas.openxmlformats.org/officeDocument/2006/relationships/hyperlink" Target="mailto:jacobe@awcnet.org" TargetMode="External"/><Relationship Id="rId3" Type="http://schemas.openxmlformats.org/officeDocument/2006/relationships/hyperlink" Target="mailto:candiceb@awcnet.org" TargetMode="External"/><Relationship Id="rId7" Type="http://schemas.openxmlformats.org/officeDocument/2006/relationships/hyperlink" Target="mailto:amyd@awcnet.org" TargetMode="External"/><Relationship Id="rId12" Type="http://schemas.openxmlformats.org/officeDocument/2006/relationships/hyperlink" Target="mailto:briannam@awcnet.org"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mailto:brandyd@awcnet.org" TargetMode="External"/><Relationship Id="rId11" Type="http://schemas.openxmlformats.org/officeDocument/2006/relationships/hyperlink" Target="mailto:katherinew@awcnet.org" TargetMode="External"/><Relationship Id="rId5" Type="http://schemas.openxmlformats.org/officeDocument/2006/relationships/hyperlink" Target="mailto:lindseyh@awcnet.org" TargetMode="External"/><Relationship Id="rId10" Type="http://schemas.openxmlformats.org/officeDocument/2006/relationships/hyperlink" Target="mailto:shannonm@awcnet.org" TargetMode="External"/><Relationship Id="rId4" Type="http://schemas.openxmlformats.org/officeDocument/2006/relationships/hyperlink" Target="mailto:carls@awcnet.org" TargetMode="External"/><Relationship Id="rId9" Type="http://schemas.openxmlformats.org/officeDocument/2006/relationships/hyperlink" Target="mailto:mattd@awcn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s://wacities.org/advocacy/News/advocacy-news/2022/12/09/awc-housing-solutions-group-releases-proposa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33CB69C0-6E38-4933-AEDD-2F3A649EE4F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br>
              <a:rPr lang="en-US" sz="3800" b="1" dirty="0">
                <a:solidFill>
                  <a:schemeClr val="bg1">
                    <a:lumMod val="95000"/>
                    <a:lumOff val="5000"/>
                  </a:schemeClr>
                </a:solidFill>
              </a:rPr>
            </a:br>
            <a:r>
              <a:rPr lang="en-US" sz="3800" b="1" dirty="0">
                <a:solidFill>
                  <a:schemeClr val="bg1">
                    <a:lumMod val="95000"/>
                    <a:lumOff val="5000"/>
                  </a:schemeClr>
                </a:solidFill>
              </a:rPr>
              <a:t>2023 Session Wrap-up Briefing</a:t>
            </a:r>
            <a:br>
              <a:rPr lang="en-US" sz="3800" b="1">
                <a:solidFill>
                  <a:schemeClr val="bg1">
                    <a:lumMod val="95000"/>
                    <a:lumOff val="5000"/>
                  </a:schemeClr>
                </a:solidFill>
              </a:rPr>
            </a:br>
            <a:br>
              <a:rPr lang="en-US" sz="3800" b="1" dirty="0">
                <a:solidFill>
                  <a:schemeClr val="bg1">
                    <a:lumMod val="95000"/>
                    <a:lumOff val="5000"/>
                  </a:schemeClr>
                </a:solidFill>
              </a:rPr>
            </a:br>
            <a:br>
              <a:rPr lang="en-US" sz="3800" b="1" dirty="0">
                <a:solidFill>
                  <a:schemeClr val="bg1">
                    <a:lumMod val="95000"/>
                    <a:lumOff val="5000"/>
                  </a:schemeClr>
                </a:solidFill>
              </a:rPr>
            </a:br>
            <a:br>
              <a:rPr lang="en-US" sz="3800" b="1" dirty="0">
                <a:solidFill>
                  <a:schemeClr val="bg1">
                    <a:lumMod val="95000"/>
                    <a:lumOff val="5000"/>
                  </a:schemeClr>
                </a:solidFill>
              </a:rPr>
            </a:br>
            <a:r>
              <a:rPr lang="en-US" sz="3800" b="1" dirty="0">
                <a:solidFill>
                  <a:schemeClr val="bg1">
                    <a:lumMod val="95000"/>
                    <a:lumOff val="5000"/>
                  </a:schemeClr>
                </a:solidFill>
              </a:rPr>
              <a:t>AWC Government Relations</a:t>
            </a:r>
            <a:br>
              <a:rPr lang="en-US" sz="3800" dirty="0">
                <a:solidFill>
                  <a:schemeClr val="bg1">
                    <a:lumMod val="95000"/>
                    <a:lumOff val="5000"/>
                  </a:schemeClr>
                </a:solidFill>
              </a:rPr>
            </a:br>
            <a:endParaRPr lang="en-US" sz="3800" dirty="0">
              <a:solidFill>
                <a:schemeClr val="bg1">
                  <a:lumMod val="95000"/>
                  <a:lumOff val="5000"/>
                </a:schemeClr>
              </a:solidFill>
            </a:endParaRPr>
          </a:p>
        </p:txBody>
      </p:sp>
    </p:spTree>
    <p:extLst>
      <p:ext uri="{BB962C8B-B14F-4D97-AF65-F5344CB8AC3E}">
        <p14:creationId xmlns:p14="http://schemas.microsoft.com/office/powerpoint/2010/main" val="4266402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CA0B5-F9E5-D5BA-A361-EEA0C361DC82}"/>
              </a:ext>
            </a:extLst>
          </p:cNvPr>
          <p:cNvSpPr txBox="1">
            <a:spLocks/>
          </p:cNvSpPr>
          <p:nvPr/>
        </p:nvSpPr>
        <p:spPr>
          <a:xfrm>
            <a:off x="850292" y="168000"/>
            <a:ext cx="9479110" cy="8870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b="1">
                <a:solidFill>
                  <a:schemeClr val="accent1"/>
                </a:solidFill>
                <a:cs typeface="Calibri Light"/>
              </a:rPr>
              <a:t>Housing bills</a:t>
            </a:r>
          </a:p>
        </p:txBody>
      </p:sp>
      <p:sp>
        <p:nvSpPr>
          <p:cNvPr id="7" name="TextBox 6">
            <a:extLst>
              <a:ext uri="{FF2B5EF4-FFF2-40B4-BE49-F238E27FC236}">
                <a16:creationId xmlns:a16="http://schemas.microsoft.com/office/drawing/2014/main" id="{C4840071-554C-D5DB-3787-FDC7FB8DF6AA}"/>
              </a:ext>
            </a:extLst>
          </p:cNvPr>
          <p:cNvSpPr txBox="1"/>
          <p:nvPr/>
        </p:nvSpPr>
        <p:spPr>
          <a:xfrm>
            <a:off x="794536" y="2062316"/>
            <a:ext cx="9925195"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400" b="1">
                <a:cs typeface="Calibri"/>
              </a:rPr>
              <a:t>HB 1111 – </a:t>
            </a:r>
            <a:r>
              <a:rPr lang="en-US" sz="2400">
                <a:cs typeface="Calibri"/>
              </a:rPr>
              <a:t>Housing benefit district</a:t>
            </a:r>
          </a:p>
          <a:p>
            <a:pPr marL="342900" indent="-342900">
              <a:buFont typeface="Arial"/>
              <a:buChar char="•"/>
            </a:pPr>
            <a:r>
              <a:rPr lang="en-US" sz="2400" b="1">
                <a:cs typeface="Calibri"/>
              </a:rPr>
              <a:t>HB 1149 </a:t>
            </a:r>
            <a:r>
              <a:rPr lang="en-US" sz="2400">
                <a:cs typeface="Calibri"/>
              </a:rPr>
              <a:t>– $4 billion bond bill &amp; Workforce Housing Accelerator Loans</a:t>
            </a:r>
          </a:p>
          <a:p>
            <a:pPr marL="342900" indent="-342900">
              <a:buFont typeface="Arial"/>
              <a:buChar char="•"/>
            </a:pPr>
            <a:r>
              <a:rPr lang="en-US" sz="2400" b="1"/>
              <a:t>HB 1245 </a:t>
            </a:r>
            <a:r>
              <a:rPr lang="en-US" sz="2400"/>
              <a:t>– Lot splitting</a:t>
            </a:r>
            <a:endParaRPr lang="en-US">
              <a:cs typeface="Calibri"/>
            </a:endParaRPr>
          </a:p>
          <a:p>
            <a:pPr marL="342900" indent="-342900">
              <a:buFont typeface="Arial"/>
              <a:buChar char="•"/>
            </a:pPr>
            <a:r>
              <a:rPr lang="en-US" sz="2400" b="1"/>
              <a:t>HB 1628</a:t>
            </a:r>
            <a:r>
              <a:rPr lang="en-US" sz="2400"/>
              <a:t> – New 0.25% local option real estate excise tax (REET) &amp; new state REET tier</a:t>
            </a:r>
            <a:endParaRPr lang="en-US"/>
          </a:p>
          <a:p>
            <a:pPr marL="342900" indent="-342900">
              <a:buFont typeface="Arial"/>
              <a:buChar char="•"/>
            </a:pPr>
            <a:r>
              <a:rPr lang="en-US" sz="2400" b="1"/>
              <a:t>SB 5466 </a:t>
            </a:r>
            <a:r>
              <a:rPr lang="en-US" sz="2400"/>
              <a:t>– Transit oriented development density mandates</a:t>
            </a:r>
            <a:endParaRPr lang="en-US">
              <a:cs typeface="Calibri"/>
            </a:endParaRPr>
          </a:p>
          <a:p>
            <a:endParaRPr lang="en-US" sz="2400">
              <a:cs typeface="Calibri"/>
            </a:endParaRPr>
          </a:p>
          <a:p>
            <a:r>
              <a:rPr lang="en-US" sz="2400">
                <a:cs typeface="Calibri"/>
              </a:rPr>
              <a:t>Plus, multiple competing bills on local permit processing and housing regulations.</a:t>
            </a:r>
            <a:endParaRPr lang="en-US" sz="2400"/>
          </a:p>
          <a:p>
            <a:endParaRPr lang="en-US" sz="2400" b="1">
              <a:solidFill>
                <a:srgbClr val="FF0000"/>
              </a:solidFill>
            </a:endParaRPr>
          </a:p>
        </p:txBody>
      </p:sp>
      <p:sp>
        <p:nvSpPr>
          <p:cNvPr id="8" name="TextBox 1">
            <a:extLst>
              <a:ext uri="{FF2B5EF4-FFF2-40B4-BE49-F238E27FC236}">
                <a16:creationId xmlns:a16="http://schemas.microsoft.com/office/drawing/2014/main" id="{F5CB418B-9ECB-D335-B2F6-F11A0BF2EDCE}"/>
              </a:ext>
            </a:extLst>
          </p:cNvPr>
          <p:cNvSpPr txBox="1"/>
          <p:nvPr/>
        </p:nvSpPr>
        <p:spPr>
          <a:xfrm>
            <a:off x="850292" y="1269783"/>
            <a:ext cx="247747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FF0000"/>
                </a:solidFill>
              </a:rPr>
              <a:t>Did not pass</a:t>
            </a:r>
            <a:endParaRPr lang="en-US" sz="2400" b="1">
              <a:solidFill>
                <a:srgbClr val="FF0000"/>
              </a:solidFill>
            </a:endParaRPr>
          </a:p>
        </p:txBody>
      </p:sp>
    </p:spTree>
    <p:extLst>
      <p:ext uri="{BB962C8B-B14F-4D97-AF65-F5344CB8AC3E}">
        <p14:creationId xmlns:p14="http://schemas.microsoft.com/office/powerpoint/2010/main" val="199339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839788" y="457200"/>
            <a:ext cx="9479110" cy="902677"/>
          </a:xfrm>
        </p:spPr>
        <p:txBody>
          <a:bodyPr>
            <a:normAutofit/>
          </a:bodyPr>
          <a:lstStyle/>
          <a:p>
            <a:r>
              <a:rPr lang="en-US" sz="4400" b="1">
                <a:solidFill>
                  <a:schemeClr val="accent1"/>
                </a:solidFill>
                <a:cs typeface="Calibri Light"/>
              </a:rPr>
              <a:t>Environment &amp; Transportation bills </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839787" y="1618770"/>
            <a:ext cx="9552909" cy="4563776"/>
          </a:xfrm>
        </p:spPr>
        <p:txBody>
          <a:bodyPr vert="horz" lIns="91440" tIns="45720" rIns="91440" bIns="45720" rtlCol="0" anchor="t">
            <a:normAutofit/>
          </a:bodyPr>
          <a:lstStyle/>
          <a:p>
            <a:pPr marL="0" indent="0">
              <a:buNone/>
            </a:pPr>
            <a:r>
              <a:rPr lang="en-US" sz="2400" b="1">
                <a:solidFill>
                  <a:srgbClr val="00B050"/>
                </a:solidFill>
                <a:cs typeface="Calibri" panose="020F0502020204030204"/>
              </a:rPr>
              <a:t>Passed</a:t>
            </a:r>
          </a:p>
          <a:p>
            <a:r>
              <a:rPr lang="en-US" sz="2400" b="1">
                <a:cs typeface="Calibri" panose="020F0502020204030204"/>
              </a:rPr>
              <a:t>HB 1544*</a:t>
            </a:r>
            <a:r>
              <a:rPr lang="en-US" sz="2400">
                <a:cs typeface="Calibri" panose="020F0502020204030204"/>
              </a:rPr>
              <a:t> – Planning timeline extension of Shoreline Management Act. </a:t>
            </a:r>
          </a:p>
          <a:p>
            <a:r>
              <a:rPr lang="en-US" sz="2400" b="1">
                <a:cs typeface="Calibri"/>
              </a:rPr>
              <a:t>HB 1085 </a:t>
            </a:r>
            <a:r>
              <a:rPr lang="en-US" sz="2400">
                <a:cs typeface="Calibri"/>
              </a:rPr>
              <a:t>–</a:t>
            </a:r>
            <a:r>
              <a:rPr lang="en-US" sz="2400" b="1">
                <a:cs typeface="Calibri"/>
              </a:rPr>
              <a:t> </a:t>
            </a:r>
            <a:r>
              <a:rPr lang="en-US" sz="2400">
                <a:cs typeface="Calibri"/>
              </a:rPr>
              <a:t>Reducing plastic pollution – bottles, docks, toiletries.</a:t>
            </a:r>
          </a:p>
          <a:p>
            <a:r>
              <a:rPr lang="en-US" sz="2400" b="1">
                <a:cs typeface="Calibri"/>
              </a:rPr>
              <a:t>HB 1138 </a:t>
            </a:r>
            <a:r>
              <a:rPr lang="en-US" sz="2400">
                <a:cs typeface="Calibri"/>
              </a:rPr>
              <a:t>– Drought preparedness projects.</a:t>
            </a:r>
          </a:p>
          <a:p>
            <a:r>
              <a:rPr lang="en-US" sz="2400" b="1">
                <a:ea typeface="+mn-lt"/>
                <a:cs typeface="+mn-lt"/>
              </a:rPr>
              <a:t>HB 1181</a:t>
            </a:r>
            <a:r>
              <a:rPr lang="en-US" sz="2400">
                <a:ea typeface="+mn-lt"/>
                <a:cs typeface="+mn-lt"/>
              </a:rPr>
              <a:t> – Integrating climate change into the Growth Management Act.</a:t>
            </a:r>
          </a:p>
          <a:p>
            <a:r>
              <a:rPr lang="en-US" sz="2400" b="1">
                <a:ea typeface="+mn-lt"/>
                <a:cs typeface="+mn-lt"/>
              </a:rPr>
              <a:t>SB </a:t>
            </a:r>
            <a:r>
              <a:rPr lang="en-US" sz="2400" b="1">
                <a:solidFill>
                  <a:srgbClr val="000000"/>
                </a:solidFill>
                <a:ea typeface="+mn-lt"/>
                <a:cs typeface="+mn-lt"/>
              </a:rPr>
              <a:t>5457* </a:t>
            </a:r>
            <a:r>
              <a:rPr lang="en-US" sz="2400">
                <a:solidFill>
                  <a:srgbClr val="000000"/>
                </a:solidFill>
                <a:ea typeface="+mn-lt"/>
                <a:cs typeface="+mn-lt"/>
              </a:rPr>
              <a:t>– Small city (500 pop) opt out of GMA plan update.</a:t>
            </a:r>
            <a:endParaRPr lang="en-US" sz="2400">
              <a:solidFill>
                <a:srgbClr val="000000"/>
              </a:solidFill>
              <a:cs typeface="Calibri"/>
            </a:endParaRPr>
          </a:p>
          <a:p>
            <a:r>
              <a:rPr lang="en-US" sz="2400" b="1">
                <a:ea typeface="+mn-lt"/>
                <a:cs typeface="+mn-lt"/>
              </a:rPr>
              <a:t>SB 5452</a:t>
            </a:r>
            <a:r>
              <a:rPr lang="en-US" sz="2400">
                <a:ea typeface="+mn-lt"/>
                <a:cs typeface="+mn-lt"/>
              </a:rPr>
              <a:t> – Allows use of transportation impact fees for  bicycle and pedestrian facilities not within ROW.</a:t>
            </a:r>
          </a:p>
          <a:p>
            <a:endParaRPr lang="en-US">
              <a:ea typeface="+mn-lt"/>
              <a:cs typeface="+mn-lt"/>
            </a:endParaRPr>
          </a:p>
          <a:p>
            <a:pPr marL="0" indent="0">
              <a:buNone/>
            </a:pPr>
            <a:endParaRPr lang="en-US">
              <a:ea typeface="+mn-lt"/>
              <a:cs typeface="+mn-lt"/>
            </a:endParaRPr>
          </a:p>
        </p:txBody>
      </p:sp>
      <p:sp>
        <p:nvSpPr>
          <p:cNvPr id="4" name="TextBox 3">
            <a:extLst>
              <a:ext uri="{FF2B5EF4-FFF2-40B4-BE49-F238E27FC236}">
                <a16:creationId xmlns:a16="http://schemas.microsoft.com/office/drawing/2014/main" id="{23BB92BA-D0B2-483A-84BB-6E4E7AEE9C78}"/>
              </a:ext>
            </a:extLst>
          </p:cNvPr>
          <p:cNvSpPr txBox="1"/>
          <p:nvPr/>
        </p:nvSpPr>
        <p:spPr>
          <a:xfrm>
            <a:off x="193040" y="6441440"/>
            <a:ext cx="9479110" cy="369332"/>
          </a:xfrm>
          <a:prstGeom prst="rect">
            <a:avLst/>
          </a:prstGeom>
          <a:noFill/>
        </p:spPr>
        <p:txBody>
          <a:bodyPr wrap="square" rtlCol="0">
            <a:spAutoFit/>
          </a:bodyPr>
          <a:lstStyle/>
          <a:p>
            <a:r>
              <a:rPr lang="en-US"/>
              <a:t>*Unicorn! No amendments and unanimous passage in both chambers.</a:t>
            </a:r>
          </a:p>
        </p:txBody>
      </p:sp>
    </p:spTree>
    <p:extLst>
      <p:ext uri="{BB962C8B-B14F-4D97-AF65-F5344CB8AC3E}">
        <p14:creationId xmlns:p14="http://schemas.microsoft.com/office/powerpoint/2010/main" val="375216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839788" y="457200"/>
            <a:ext cx="9479110" cy="973015"/>
          </a:xfrm>
        </p:spPr>
        <p:txBody>
          <a:bodyPr>
            <a:normAutofit/>
          </a:bodyPr>
          <a:lstStyle/>
          <a:p>
            <a:r>
              <a:rPr lang="en-US" sz="4400" b="1">
                <a:solidFill>
                  <a:schemeClr val="accent1"/>
                </a:solidFill>
                <a:cs typeface="Calibri Light"/>
              </a:rPr>
              <a:t>Open Government bills</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839788" y="1744216"/>
            <a:ext cx="9652953" cy="4513043"/>
          </a:xfrm>
        </p:spPr>
        <p:txBody>
          <a:bodyPr vert="horz" lIns="91440" tIns="45720" rIns="91440" bIns="45720" rtlCol="0" anchor="t">
            <a:normAutofit/>
          </a:bodyPr>
          <a:lstStyle/>
          <a:p>
            <a:pPr marL="0" indent="0">
              <a:buNone/>
            </a:pPr>
            <a:r>
              <a:rPr lang="en-US" sz="2200" b="1">
                <a:solidFill>
                  <a:srgbClr val="00B050"/>
                </a:solidFill>
                <a:ea typeface="+mn-lt"/>
                <a:cs typeface="+mn-lt"/>
              </a:rPr>
              <a:t>Passed</a:t>
            </a:r>
          </a:p>
          <a:p>
            <a:r>
              <a:rPr lang="en-US" sz="2200" b="1">
                <a:ea typeface="+mn-lt"/>
                <a:cs typeface="+mn-lt"/>
              </a:rPr>
              <a:t>HB 1533 -</a:t>
            </a:r>
            <a:r>
              <a:rPr lang="en-US" sz="2200">
                <a:ea typeface="+mn-lt"/>
                <a:cs typeface="+mn-lt"/>
              </a:rPr>
              <a:t> Exempts from PRA disclosure info on public employees that are survivors of domestic violence, sexual assault, and other crimes, or are in the address confidentiality program.</a:t>
            </a:r>
            <a:endParaRPr lang="en-US" sz="2200" b="1">
              <a:solidFill>
                <a:srgbClr val="FFB71B"/>
              </a:solidFill>
              <a:ea typeface="+mn-lt"/>
              <a:cs typeface="+mn-lt"/>
            </a:endParaRPr>
          </a:p>
          <a:p>
            <a:pPr marL="0" indent="0">
              <a:buNone/>
            </a:pPr>
            <a:r>
              <a:rPr lang="en-US" sz="2200" b="1">
                <a:solidFill>
                  <a:srgbClr val="FF0000"/>
                </a:solidFill>
                <a:ea typeface="+mn-lt"/>
                <a:cs typeface="+mn-lt"/>
              </a:rPr>
              <a:t>Did not pass</a:t>
            </a:r>
            <a:endParaRPr lang="en-US" sz="2200">
              <a:cs typeface="Calibri"/>
            </a:endParaRPr>
          </a:p>
          <a:p>
            <a:r>
              <a:rPr lang="en-US" sz="2200" b="1">
                <a:ea typeface="+mn-lt"/>
                <a:cs typeface="+mn-lt"/>
              </a:rPr>
              <a:t>HB 1080 </a:t>
            </a:r>
            <a:r>
              <a:rPr lang="en-US" sz="2200">
                <a:ea typeface="+mn-lt"/>
                <a:cs typeface="+mn-lt"/>
              </a:rPr>
              <a:t>– Allows charge for cost of redacting body-worn camera footage if requestor entitled to no-cost, unredacted copy.</a:t>
            </a:r>
          </a:p>
          <a:p>
            <a:r>
              <a:rPr lang="en-US" sz="2200" b="1">
                <a:ea typeface="+mn-lt"/>
                <a:cs typeface="+mn-lt"/>
              </a:rPr>
              <a:t>HB 1105 </a:t>
            </a:r>
            <a:r>
              <a:rPr lang="en-US" sz="2200">
                <a:ea typeface="+mn-lt"/>
                <a:cs typeface="+mn-lt"/>
              </a:rPr>
              <a:t>– Notice of deadlines for public comments.</a:t>
            </a:r>
          </a:p>
          <a:p>
            <a:r>
              <a:rPr lang="en-US" sz="2200" b="1">
                <a:ea typeface="+mn-lt"/>
                <a:cs typeface="+mn-lt"/>
              </a:rPr>
              <a:t>HB 1597/SB 5571</a:t>
            </a:r>
            <a:r>
              <a:rPr lang="en-US" sz="2200">
                <a:ea typeface="+mn-lt"/>
                <a:cs typeface="+mn-lt"/>
              </a:rPr>
              <a:t> – Intended to reduce frivolous public records act lawsuits</a:t>
            </a:r>
            <a:endParaRPr lang="en-US" sz="2200">
              <a:cs typeface="Calibri"/>
            </a:endParaRPr>
          </a:p>
        </p:txBody>
      </p:sp>
    </p:spTree>
    <p:extLst>
      <p:ext uri="{BB962C8B-B14F-4D97-AF65-F5344CB8AC3E}">
        <p14:creationId xmlns:p14="http://schemas.microsoft.com/office/powerpoint/2010/main" val="90361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9FB2-117D-9FA5-26E8-659CCF41CFEA}"/>
              </a:ext>
            </a:extLst>
          </p:cNvPr>
          <p:cNvSpPr>
            <a:spLocks noGrp="1"/>
          </p:cNvSpPr>
          <p:nvPr>
            <p:ph type="title"/>
          </p:nvPr>
        </p:nvSpPr>
        <p:spPr>
          <a:xfrm>
            <a:off x="839788" y="457200"/>
            <a:ext cx="9479110" cy="795068"/>
          </a:xfrm>
        </p:spPr>
        <p:txBody>
          <a:bodyPr/>
          <a:lstStyle/>
          <a:p>
            <a:r>
              <a:rPr lang="en-US" sz="4400" b="1">
                <a:solidFill>
                  <a:srgbClr val="4472C4"/>
                </a:solidFill>
                <a:cs typeface="Calibri Light"/>
              </a:rPr>
              <a:t>HR &amp; Labor Relations Bills</a:t>
            </a:r>
            <a:endParaRPr lang="en-US"/>
          </a:p>
        </p:txBody>
      </p:sp>
      <p:sp>
        <p:nvSpPr>
          <p:cNvPr id="9" name="Content Placeholder 8">
            <a:extLst>
              <a:ext uri="{FF2B5EF4-FFF2-40B4-BE49-F238E27FC236}">
                <a16:creationId xmlns:a16="http://schemas.microsoft.com/office/drawing/2014/main" id="{3DEEF03D-85FF-0CCE-858E-D4D905FD55FE}"/>
              </a:ext>
            </a:extLst>
          </p:cNvPr>
          <p:cNvSpPr>
            <a:spLocks noGrp="1"/>
          </p:cNvSpPr>
          <p:nvPr>
            <p:ph idx="1"/>
          </p:nvPr>
        </p:nvSpPr>
        <p:spPr>
          <a:xfrm>
            <a:off x="839788" y="1334955"/>
            <a:ext cx="9479110" cy="5017554"/>
          </a:xfrm>
        </p:spPr>
        <p:txBody>
          <a:bodyPr vert="horz" lIns="91440" tIns="45720" rIns="91440" bIns="45720" rtlCol="0" anchor="t">
            <a:noAutofit/>
          </a:bodyPr>
          <a:lstStyle/>
          <a:p>
            <a:pPr marL="0" indent="0">
              <a:buNone/>
            </a:pPr>
            <a:r>
              <a:rPr lang="en-US" sz="1800" b="1">
                <a:solidFill>
                  <a:srgbClr val="00B050"/>
                </a:solidFill>
                <a:cs typeface="Calibri"/>
              </a:rPr>
              <a:t>Passed</a:t>
            </a:r>
            <a:endParaRPr lang="en-US" sz="1800">
              <a:cs typeface="Calibri" panose="020F0502020204030204"/>
            </a:endParaRPr>
          </a:p>
          <a:p>
            <a:r>
              <a:rPr lang="en-US" sz="1800" b="1">
                <a:cs typeface="Calibri"/>
              </a:rPr>
              <a:t>SB 5286 – </a:t>
            </a:r>
            <a:r>
              <a:rPr lang="en-US" sz="1800">
                <a:cs typeface="Calibri"/>
              </a:rPr>
              <a:t>Changes formula used for calculating PFML premiums, raises cap to 1.2%, and other changes. </a:t>
            </a:r>
          </a:p>
          <a:p>
            <a:r>
              <a:rPr lang="en-US" sz="1800" b="1">
                <a:cs typeface="Calibri"/>
              </a:rPr>
              <a:t>SB 5586 – </a:t>
            </a:r>
            <a:r>
              <a:rPr lang="en-US" sz="1800">
                <a:cs typeface="Calibri"/>
              </a:rPr>
              <a:t>Permits ESD to share certain PFML claims data with employers, including type of leave, approved dates/duration of leave, &amp; whether benefits were approved for a given week.</a:t>
            </a:r>
          </a:p>
          <a:p>
            <a:r>
              <a:rPr lang="en-US" sz="1800" b="1">
                <a:cs typeface="Calibri"/>
              </a:rPr>
              <a:t>SB 5217 – </a:t>
            </a:r>
            <a:r>
              <a:rPr lang="en-US" sz="1800">
                <a:cs typeface="Calibri"/>
              </a:rPr>
              <a:t>Permits L&amp;I to adopt rules to prevent ergonomic injuries, up to one set of rules per year per industry or risk class. </a:t>
            </a:r>
          </a:p>
          <a:p>
            <a:r>
              <a:rPr lang="en-US" sz="1800" b="1">
                <a:cs typeface="Calibri"/>
              </a:rPr>
              <a:t>SB 5123 – </a:t>
            </a:r>
            <a:r>
              <a:rPr lang="en-US" sz="1800">
                <a:cs typeface="Calibri"/>
              </a:rPr>
              <a:t>Prohibits preemployment drug testing for marijuana for many jobs, but not for certain safety sensitive jobs</a:t>
            </a:r>
            <a:endParaRPr lang="en-US" sz="1800" b="1">
              <a:cs typeface="Calibri"/>
            </a:endParaRPr>
          </a:p>
          <a:p>
            <a:r>
              <a:rPr lang="en-US" sz="1800" b="1">
                <a:cs typeface="Calibri"/>
              </a:rPr>
              <a:t>HB 1187 – </a:t>
            </a:r>
            <a:r>
              <a:rPr lang="en-US" sz="1800">
                <a:cs typeface="Calibri"/>
              </a:rPr>
              <a:t>Creates a broad new legal privilege between unions and employees.</a:t>
            </a:r>
            <a:endParaRPr lang="en-US">
              <a:cs typeface="Calibri"/>
            </a:endParaRPr>
          </a:p>
          <a:p>
            <a:r>
              <a:rPr lang="en-US" sz="1800" b="1">
                <a:solidFill>
                  <a:srgbClr val="000000"/>
                </a:solidFill>
                <a:cs typeface="Calibri"/>
              </a:rPr>
              <a:t>HB 1200 –</a:t>
            </a:r>
            <a:r>
              <a:rPr lang="en-US" sz="1800">
                <a:solidFill>
                  <a:srgbClr val="000000"/>
                </a:solidFill>
                <a:cs typeface="Calibri"/>
              </a:rPr>
              <a:t> Requires public employers to provide certain employee info to unions, within 21 days for new hires and every 120 days for all employees in a bargaining unit. </a:t>
            </a:r>
          </a:p>
          <a:p>
            <a:r>
              <a:rPr lang="en-US" sz="1800" b="1">
                <a:cs typeface="Calibri"/>
              </a:rPr>
              <a:t>HB 1521</a:t>
            </a:r>
            <a:r>
              <a:rPr lang="en-US" sz="1800">
                <a:cs typeface="Calibri"/>
              </a:rPr>
              <a:t> – Creates a “good faith” standard for municipal employers that self-insure for workers’ comp, with penalties for violation. </a:t>
            </a:r>
          </a:p>
          <a:p>
            <a:r>
              <a:rPr lang="en-US" sz="1800" b="1">
                <a:solidFill>
                  <a:srgbClr val="FF0000"/>
                </a:solidFill>
                <a:cs typeface="Calibri"/>
              </a:rPr>
              <a:t>Did not pass</a:t>
            </a:r>
            <a:endParaRPr lang="en-US" sz="1800">
              <a:cs typeface="Calibri" panose="020F0502020204030204"/>
            </a:endParaRPr>
          </a:p>
          <a:p>
            <a:r>
              <a:rPr lang="en-US" sz="1800" b="1">
                <a:cs typeface="Calibri"/>
              </a:rPr>
              <a:t>HB 1320</a:t>
            </a:r>
            <a:r>
              <a:rPr lang="en-US" sz="1800">
                <a:cs typeface="Calibri"/>
              </a:rPr>
              <a:t> – Requires employers to turn over a complete copy of an employee’s own personnel record on request within 15 days of the request.</a:t>
            </a:r>
            <a:endParaRPr lang="en-US" sz="2000">
              <a:cs typeface="Calibri" panose="020F0502020204030204"/>
            </a:endParaRPr>
          </a:p>
          <a:p>
            <a:pPr marL="0" indent="0">
              <a:buNone/>
            </a:pPr>
            <a:endParaRPr lang="en-US" sz="1500">
              <a:cs typeface="Calibri"/>
            </a:endParaRPr>
          </a:p>
          <a:p>
            <a:endParaRPr lang="en-US">
              <a:cs typeface="Calibri"/>
            </a:endParaRPr>
          </a:p>
        </p:txBody>
      </p:sp>
    </p:spTree>
    <p:extLst>
      <p:ext uri="{BB962C8B-B14F-4D97-AF65-F5344CB8AC3E}">
        <p14:creationId xmlns:p14="http://schemas.microsoft.com/office/powerpoint/2010/main" val="186118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839788" y="457200"/>
            <a:ext cx="9479110" cy="887046"/>
          </a:xfrm>
        </p:spPr>
        <p:txBody>
          <a:bodyPr>
            <a:normAutofit/>
          </a:bodyPr>
          <a:lstStyle/>
          <a:p>
            <a:r>
              <a:rPr lang="en-US" sz="4400" b="1">
                <a:solidFill>
                  <a:schemeClr val="accent1"/>
                </a:solidFill>
                <a:cs typeface="Calibri Light"/>
              </a:rPr>
              <a:t>Pensions Bills</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839788" y="1499375"/>
            <a:ext cx="9714865" cy="4757884"/>
          </a:xfrm>
        </p:spPr>
        <p:txBody>
          <a:bodyPr vert="horz" lIns="91440" tIns="45720" rIns="91440" bIns="45720" rtlCol="0" anchor="t">
            <a:normAutofit fontScale="70000" lnSpcReduction="20000"/>
          </a:bodyPr>
          <a:lstStyle/>
          <a:p>
            <a:pPr marL="0" indent="0">
              <a:buNone/>
            </a:pPr>
            <a:r>
              <a:rPr lang="en-US" b="1">
                <a:solidFill>
                  <a:srgbClr val="00B050"/>
                </a:solidFill>
                <a:cs typeface="Calibri" panose="020F0502020204030204"/>
              </a:rPr>
              <a:t>Passed</a:t>
            </a:r>
          </a:p>
          <a:p>
            <a:r>
              <a:rPr lang="en-US" b="1"/>
              <a:t>SB 5294 – </a:t>
            </a:r>
            <a:r>
              <a:rPr lang="en-US"/>
              <a:t>Scales back and eventually ends unfunded liability surcharge by 2027. </a:t>
            </a:r>
          </a:p>
          <a:p>
            <a:r>
              <a:rPr lang="en-US" b="1"/>
              <a:t>SB 5350 – </a:t>
            </a:r>
            <a:r>
              <a:rPr lang="en-US"/>
              <a:t>One-time, ad hoc COLA for PERS 1 retirees, capped at 3% or $110/month. Directs Select Committee on Pension Policy to study and make recommendations on permanent PERS 1 COLA.</a:t>
            </a:r>
            <a:endParaRPr lang="en-US">
              <a:cs typeface="Calibri"/>
            </a:endParaRPr>
          </a:p>
          <a:p>
            <a:r>
              <a:rPr lang="en-US" b="1"/>
              <a:t>HB 1056</a:t>
            </a:r>
            <a:r>
              <a:rPr lang="en-US"/>
              <a:t> – Permits early retirees under 2008 ERFs to work in PERS-covered position for up to 867 hours/year without suspension of retirement benefits. </a:t>
            </a:r>
            <a:endParaRPr lang="en-US" b="1"/>
          </a:p>
          <a:p>
            <a:r>
              <a:rPr lang="en-US" b="1"/>
              <a:t>HB 1007 </a:t>
            </a:r>
            <a:r>
              <a:rPr lang="en-US"/>
              <a:t>– Expands definitions for veteran’s benefits for pensions, civil service scoring, etc. to include any armed conflicts where an expeditionary medal was awarded. </a:t>
            </a:r>
            <a:endParaRPr lang="en-US" b="1"/>
          </a:p>
          <a:p>
            <a:pPr marL="0" indent="0">
              <a:buNone/>
            </a:pPr>
            <a:r>
              <a:rPr lang="en-US" b="1">
                <a:solidFill>
                  <a:srgbClr val="FF0000"/>
                </a:solidFill>
                <a:cs typeface="Calibri" panose="020F0502020204030204"/>
              </a:rPr>
              <a:t>Did not pass</a:t>
            </a:r>
            <a:endParaRPr lang="en-US" b="1">
              <a:solidFill>
                <a:srgbClr val="00B050"/>
              </a:solidFill>
              <a:cs typeface="Calibri" panose="020F0502020204030204"/>
            </a:endParaRPr>
          </a:p>
          <a:p>
            <a:r>
              <a:rPr lang="en-US" b="1">
                <a:cs typeface="Calibri" panose="020F0502020204030204"/>
              </a:rPr>
              <a:t>HB 1459 – </a:t>
            </a:r>
            <a:r>
              <a:rPr lang="en-US">
                <a:cs typeface="Calibri" panose="020F0502020204030204"/>
              </a:rPr>
              <a:t>Establishing a permanent, automatic annual COLA for PERS 1 retirees, capped at 3%. </a:t>
            </a:r>
          </a:p>
          <a:p>
            <a:r>
              <a:rPr lang="en-US" b="1">
                <a:cs typeface="Calibri" panose="020F0502020204030204"/>
              </a:rPr>
              <a:t>SB 5424 – </a:t>
            </a:r>
            <a:r>
              <a:rPr lang="en-US">
                <a:cs typeface="Calibri" panose="020F0502020204030204"/>
              </a:rPr>
              <a:t>Allows police depts. to adopt flexible work programs and permits part-time officers to participate in LEOFF 2 and exercise full mutual aid police powers. </a:t>
            </a:r>
            <a:endParaRPr lang="en-US" b="1">
              <a:cs typeface="Calibri" panose="020F0502020204030204"/>
            </a:endParaRPr>
          </a:p>
        </p:txBody>
      </p:sp>
    </p:spTree>
    <p:extLst>
      <p:ext uri="{BB962C8B-B14F-4D97-AF65-F5344CB8AC3E}">
        <p14:creationId xmlns:p14="http://schemas.microsoft.com/office/powerpoint/2010/main" val="331182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9FB2-117D-9FA5-26E8-659CCF41CFEA}"/>
              </a:ext>
            </a:extLst>
          </p:cNvPr>
          <p:cNvSpPr>
            <a:spLocks noGrp="1"/>
          </p:cNvSpPr>
          <p:nvPr>
            <p:ph type="title"/>
          </p:nvPr>
        </p:nvSpPr>
        <p:spPr>
          <a:xfrm>
            <a:off x="839788" y="457200"/>
            <a:ext cx="9479110" cy="795068"/>
          </a:xfrm>
        </p:spPr>
        <p:txBody>
          <a:bodyPr/>
          <a:lstStyle/>
          <a:p>
            <a:r>
              <a:rPr lang="en-US" sz="4400" b="1">
                <a:solidFill>
                  <a:srgbClr val="4472C4"/>
                </a:solidFill>
                <a:cs typeface="Calibri Light"/>
              </a:rPr>
              <a:t>Public Safety and Criminal Justice Bills</a:t>
            </a:r>
            <a:endParaRPr lang="en-US"/>
          </a:p>
        </p:txBody>
      </p:sp>
      <p:sp>
        <p:nvSpPr>
          <p:cNvPr id="9" name="Content Placeholder 8">
            <a:extLst>
              <a:ext uri="{FF2B5EF4-FFF2-40B4-BE49-F238E27FC236}">
                <a16:creationId xmlns:a16="http://schemas.microsoft.com/office/drawing/2014/main" id="{3DEEF03D-85FF-0CCE-858E-D4D905FD55FE}"/>
              </a:ext>
            </a:extLst>
          </p:cNvPr>
          <p:cNvSpPr>
            <a:spLocks noGrp="1"/>
          </p:cNvSpPr>
          <p:nvPr>
            <p:ph idx="1"/>
          </p:nvPr>
        </p:nvSpPr>
        <p:spPr>
          <a:xfrm>
            <a:off x="839788" y="1334955"/>
            <a:ext cx="9479110" cy="5017554"/>
          </a:xfrm>
        </p:spPr>
        <p:txBody>
          <a:bodyPr vert="horz" lIns="91440" tIns="45720" rIns="91440" bIns="45720" rtlCol="0" anchor="t">
            <a:noAutofit/>
          </a:bodyPr>
          <a:lstStyle/>
          <a:p>
            <a:pPr marL="0" indent="0">
              <a:buNone/>
            </a:pPr>
            <a:r>
              <a:rPr lang="en-US" sz="1800" b="1">
                <a:solidFill>
                  <a:srgbClr val="00B050"/>
                </a:solidFill>
                <a:cs typeface="Calibri"/>
              </a:rPr>
              <a:t>Passed</a:t>
            </a:r>
            <a:endParaRPr lang="en-US" sz="1800">
              <a:cs typeface="Calibri" panose="020F0502020204030204"/>
            </a:endParaRPr>
          </a:p>
          <a:p>
            <a:r>
              <a:rPr lang="en-US" sz="1800" b="1">
                <a:cs typeface="Calibri"/>
              </a:rPr>
              <a:t>SB 5352 – </a:t>
            </a:r>
            <a:r>
              <a:rPr lang="en-US" sz="1800">
                <a:cs typeface="Calibri"/>
              </a:rPr>
              <a:t>Allowing law enforcement to engage in a vehicular pursuit when there is a reasonable suspicion of certain crimes, and establishing safety requirements for engaging in pursuits.</a:t>
            </a:r>
          </a:p>
          <a:p>
            <a:r>
              <a:rPr lang="en-US" sz="1800" b="1">
                <a:cs typeface="Calibri"/>
              </a:rPr>
              <a:t>SB 5536</a:t>
            </a:r>
            <a:r>
              <a:rPr lang="en-US" sz="1800">
                <a:cs typeface="Calibri"/>
              </a:rPr>
              <a:t> – </a:t>
            </a:r>
            <a:r>
              <a:rPr lang="en-US" sz="1800" i="1">
                <a:cs typeface="Calibri"/>
              </a:rPr>
              <a:t>State v. Blake</a:t>
            </a:r>
            <a:r>
              <a:rPr lang="en-US" sz="1800">
                <a:cs typeface="Calibri"/>
              </a:rPr>
              <a:t> fix to address criminality of drug possession.</a:t>
            </a:r>
          </a:p>
          <a:p>
            <a:r>
              <a:rPr lang="en-US" sz="1800" b="1">
                <a:cs typeface="Calibri"/>
              </a:rPr>
              <a:t>HB 1240 – </a:t>
            </a:r>
            <a:r>
              <a:rPr lang="en-US" sz="1800">
                <a:cs typeface="Calibri"/>
              </a:rPr>
              <a:t>Assault weapons ban.</a:t>
            </a:r>
          </a:p>
          <a:p>
            <a:r>
              <a:rPr lang="en-US" sz="1800" b="1">
                <a:cs typeface="Calibri"/>
              </a:rPr>
              <a:t>HB 1715 – </a:t>
            </a:r>
            <a:r>
              <a:rPr lang="en-US" sz="1800">
                <a:cs typeface="Calibri"/>
              </a:rPr>
              <a:t>Establishes new parameters for domestic violence cases.</a:t>
            </a:r>
          </a:p>
          <a:p>
            <a:r>
              <a:rPr lang="en-US" sz="1800" b="1">
                <a:solidFill>
                  <a:srgbClr val="000000"/>
                </a:solidFill>
                <a:cs typeface="Calibri"/>
              </a:rPr>
              <a:t>SB 5606 –</a:t>
            </a:r>
            <a:r>
              <a:rPr lang="en-US" sz="1800">
                <a:solidFill>
                  <a:srgbClr val="000000"/>
                </a:solidFill>
                <a:cs typeface="Calibri"/>
              </a:rPr>
              <a:t> Expands the definition of "street racing."</a:t>
            </a:r>
          </a:p>
          <a:p>
            <a:r>
              <a:rPr lang="en-US" sz="1800" b="1">
                <a:solidFill>
                  <a:srgbClr val="000000"/>
                </a:solidFill>
                <a:cs typeface="Calibri"/>
              </a:rPr>
              <a:t>HB 1028 - </a:t>
            </a:r>
            <a:r>
              <a:rPr lang="en-US" sz="1800">
                <a:solidFill>
                  <a:srgbClr val="000000"/>
                </a:solidFill>
                <a:cs typeface="Calibri"/>
              </a:rPr>
              <a:t>Among other things, modifies the requirements for DNA sample collection in jails.</a:t>
            </a:r>
          </a:p>
          <a:p>
            <a:r>
              <a:rPr lang="en-US" sz="1800" b="1">
                <a:solidFill>
                  <a:srgbClr val="000000"/>
                </a:solidFill>
                <a:cs typeface="Calibri"/>
              </a:rPr>
              <a:t>HB 1169 - </a:t>
            </a:r>
            <a:r>
              <a:rPr lang="en-US" sz="1800">
                <a:solidFill>
                  <a:srgbClr val="000000"/>
                </a:solidFill>
                <a:cs typeface="Calibri"/>
              </a:rPr>
              <a:t>Eliminates the DNA database fee and allows for waiver of previously imposed fee.</a:t>
            </a:r>
          </a:p>
          <a:p>
            <a:r>
              <a:rPr lang="en-US" sz="1800" b="1">
                <a:solidFill>
                  <a:srgbClr val="000000"/>
                </a:solidFill>
                <a:cs typeface="Calibri"/>
              </a:rPr>
              <a:t>HB 1209</a:t>
            </a:r>
            <a:r>
              <a:rPr lang="en-US" sz="1800">
                <a:solidFill>
                  <a:srgbClr val="000000"/>
                </a:solidFill>
                <a:cs typeface="Calibri"/>
              </a:rPr>
              <a:t> - Creates a class C felony for possession or sale fentanyl tableting or processing equipment. </a:t>
            </a:r>
          </a:p>
          <a:p>
            <a:r>
              <a:rPr lang="en-US" sz="1800" b="1">
                <a:solidFill>
                  <a:srgbClr val="000000"/>
                </a:solidFill>
                <a:cs typeface="Calibri"/>
              </a:rPr>
              <a:t>HB 1312 - </a:t>
            </a:r>
            <a:r>
              <a:rPr lang="en-US" sz="1800">
                <a:solidFill>
                  <a:srgbClr val="000000"/>
                </a:solidFill>
                <a:cs typeface="Calibri"/>
              </a:rPr>
              <a:t>Jurors age 80+ can be automatically excused for medical reasons.</a:t>
            </a:r>
          </a:p>
          <a:p>
            <a:pPr marL="0" indent="0">
              <a:buNone/>
            </a:pPr>
            <a:r>
              <a:rPr lang="en-US" sz="1800" b="1">
                <a:solidFill>
                  <a:srgbClr val="FF0000"/>
                </a:solidFill>
                <a:cs typeface="Calibri"/>
              </a:rPr>
              <a:t>Did not pass</a:t>
            </a:r>
            <a:endParaRPr lang="en-US" sz="1800">
              <a:cs typeface="Calibri" panose="020F0502020204030204"/>
            </a:endParaRPr>
          </a:p>
          <a:p>
            <a:r>
              <a:rPr lang="en-US" sz="1800" b="1">
                <a:cs typeface="Calibri"/>
              </a:rPr>
              <a:t>HB 1493</a:t>
            </a:r>
            <a:r>
              <a:rPr lang="en-US" sz="1800">
                <a:cs typeface="Calibri"/>
              </a:rPr>
              <a:t> – Would have made numerous changes to prosecution of impaired driving.</a:t>
            </a:r>
          </a:p>
          <a:p>
            <a:pPr marL="0" indent="0">
              <a:buNone/>
            </a:pPr>
            <a:endParaRPr lang="en-US" sz="1500">
              <a:cs typeface="Calibri"/>
            </a:endParaRPr>
          </a:p>
          <a:p>
            <a:endParaRPr lang="en-US">
              <a:cs typeface="Calibri"/>
            </a:endParaRPr>
          </a:p>
        </p:txBody>
      </p:sp>
    </p:spTree>
    <p:extLst>
      <p:ext uri="{BB962C8B-B14F-4D97-AF65-F5344CB8AC3E}">
        <p14:creationId xmlns:p14="http://schemas.microsoft.com/office/powerpoint/2010/main" val="389932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839788" y="457200"/>
            <a:ext cx="9479110" cy="879231"/>
          </a:xfrm>
        </p:spPr>
        <p:txBody>
          <a:bodyPr>
            <a:normAutofit/>
          </a:bodyPr>
          <a:lstStyle/>
          <a:p>
            <a:r>
              <a:rPr lang="en-US" sz="4400" b="1">
                <a:solidFill>
                  <a:schemeClr val="accent1"/>
                </a:solidFill>
                <a:cs typeface="Calibri Light"/>
              </a:rPr>
              <a:t>General Government bills</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737211" y="1338226"/>
            <a:ext cx="9896744" cy="4891567"/>
          </a:xfrm>
        </p:spPr>
        <p:txBody>
          <a:bodyPr vert="horz" lIns="91440" tIns="45720" rIns="91440" bIns="45720" rtlCol="0" anchor="t">
            <a:noAutofit/>
          </a:bodyPr>
          <a:lstStyle/>
          <a:p>
            <a:pPr marL="0" indent="0">
              <a:buNone/>
            </a:pPr>
            <a:r>
              <a:rPr lang="en-US" sz="1800" b="1">
                <a:solidFill>
                  <a:srgbClr val="00B050"/>
                </a:solidFill>
                <a:ea typeface="+mn-lt"/>
                <a:cs typeface="+mn-lt"/>
              </a:rPr>
              <a:t>Passed</a:t>
            </a:r>
            <a:endParaRPr lang="en-US" sz="1800" b="1">
              <a:ea typeface="+mn-lt"/>
              <a:cs typeface="+mn-lt"/>
            </a:endParaRPr>
          </a:p>
          <a:p>
            <a:r>
              <a:rPr lang="en-US" sz="1800" b="1">
                <a:ea typeface="+mn-lt"/>
                <a:cs typeface="+mn-lt"/>
              </a:rPr>
              <a:t>HB 1048 </a:t>
            </a:r>
            <a:r>
              <a:rPr lang="en-US" sz="1800">
                <a:ea typeface="+mn-lt"/>
                <a:cs typeface="+mn-lt"/>
              </a:rPr>
              <a:t>– </a:t>
            </a:r>
            <a:r>
              <a:rPr lang="en-US" sz="1800"/>
              <a:t>Voting Rights Act amended – more opportunities for groups to bring challenges.</a:t>
            </a:r>
            <a:endParaRPr lang="en-US" sz="1800">
              <a:ea typeface="+mn-lt"/>
              <a:cs typeface="+mn-lt"/>
            </a:endParaRPr>
          </a:p>
          <a:p>
            <a:r>
              <a:rPr lang="en-US" sz="1800" b="1">
                <a:ea typeface="+mn-lt"/>
                <a:cs typeface="+mn-lt"/>
              </a:rPr>
              <a:t>HB 1086</a:t>
            </a:r>
            <a:r>
              <a:rPr lang="en-US" sz="1800">
                <a:ea typeface="+mn-lt"/>
                <a:cs typeface="+mn-lt"/>
              </a:rPr>
              <a:t> - Increases public agency contract limits with community service organizations to $75,000 or $2 per resident.</a:t>
            </a:r>
          </a:p>
          <a:p>
            <a:r>
              <a:rPr lang="en-US" sz="1800" b="1">
                <a:ea typeface="+mn-lt"/>
                <a:cs typeface="+mn-lt"/>
              </a:rPr>
              <a:t>HB 1234</a:t>
            </a:r>
            <a:r>
              <a:rPr lang="en-US" sz="1800">
                <a:ea typeface="+mn-lt"/>
                <a:cs typeface="+mn-lt"/>
              </a:rPr>
              <a:t> - clarifies authority for law enforcement agencies and local animal care and control agencies to take possession of an abused or neglected animal. </a:t>
            </a:r>
          </a:p>
          <a:p>
            <a:r>
              <a:rPr lang="en-US" sz="1800" b="1">
                <a:ea typeface="+mn-lt"/>
                <a:cs typeface="+mn-lt"/>
              </a:rPr>
              <a:t>HB 1577 </a:t>
            </a:r>
            <a:r>
              <a:rPr lang="en-US" sz="1800">
                <a:ea typeface="+mn-lt"/>
                <a:cs typeface="+mn-lt"/>
              </a:rPr>
              <a:t>– Limit for city contracts with municipal officers or their businesses raised to $3000 per month, had not changed since 1999.</a:t>
            </a:r>
          </a:p>
          <a:p>
            <a:pPr marL="0" indent="0">
              <a:buNone/>
            </a:pPr>
            <a:r>
              <a:rPr lang="en-US" sz="1800" b="1">
                <a:solidFill>
                  <a:srgbClr val="FF0000"/>
                </a:solidFill>
                <a:ea typeface="+mn-lt"/>
                <a:cs typeface="+mn-lt"/>
              </a:rPr>
              <a:t>Did not pass</a:t>
            </a:r>
          </a:p>
          <a:p>
            <a:r>
              <a:rPr lang="en-US" sz="1800" b="1">
                <a:ea typeface="+mn-lt"/>
                <a:cs typeface="+mn-lt"/>
              </a:rPr>
              <a:t>HB 1025 – </a:t>
            </a:r>
            <a:r>
              <a:rPr lang="en-US" sz="1800">
                <a:ea typeface="+mn-lt"/>
                <a:cs typeface="+mn-lt"/>
              </a:rPr>
              <a:t>Eliminated qualified immunity and created new civil cause of action against police and departments for violating the state constitution or certain state laws. </a:t>
            </a:r>
          </a:p>
          <a:p>
            <a:r>
              <a:rPr lang="en-US" sz="1800" b="1">
                <a:ea typeface="+mn-lt"/>
                <a:cs typeface="+mn-lt"/>
              </a:rPr>
              <a:t>HB 1445 – </a:t>
            </a:r>
            <a:r>
              <a:rPr lang="en-US" sz="1800">
                <a:ea typeface="+mn-lt"/>
                <a:cs typeface="+mn-lt"/>
              </a:rPr>
              <a:t>Attorney General investigations and actions against police departments for violations of state constitution or law. Required AGO model policies on police conduct.</a:t>
            </a:r>
          </a:p>
          <a:p>
            <a:r>
              <a:rPr lang="en-US" sz="1800" b="1">
                <a:ea typeface="+mn-lt"/>
                <a:cs typeface="+mn-lt"/>
              </a:rPr>
              <a:t>HB 1650 </a:t>
            </a:r>
            <a:r>
              <a:rPr lang="en-US" sz="1800">
                <a:ea typeface="+mn-lt"/>
                <a:cs typeface="+mn-lt"/>
              </a:rPr>
              <a:t>– Voter approval for local prohibitions on the operation and siting of cannabis businesses after July 1, 2027. Only elections after July 1, 2023, would have qualified.</a:t>
            </a:r>
          </a:p>
          <a:p>
            <a:r>
              <a:rPr lang="en-US" sz="1800" b="1">
                <a:ea typeface="+mn-lt"/>
                <a:cs typeface="+mn-lt"/>
              </a:rPr>
              <a:t>SB 5059 </a:t>
            </a:r>
            <a:r>
              <a:rPr lang="en-US" sz="1800">
                <a:ea typeface="+mn-lt"/>
                <a:cs typeface="+mn-lt"/>
              </a:rPr>
              <a:t>- Required prejudgment interest on tort claims going back to the time of injury. </a:t>
            </a:r>
          </a:p>
        </p:txBody>
      </p:sp>
    </p:spTree>
    <p:extLst>
      <p:ext uri="{BB962C8B-B14F-4D97-AF65-F5344CB8AC3E}">
        <p14:creationId xmlns:p14="http://schemas.microsoft.com/office/powerpoint/2010/main" val="120244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839788" y="457200"/>
            <a:ext cx="9479110" cy="918308"/>
          </a:xfrm>
        </p:spPr>
        <p:txBody>
          <a:bodyPr>
            <a:normAutofit/>
          </a:bodyPr>
          <a:lstStyle/>
          <a:p>
            <a:r>
              <a:rPr lang="en-US" sz="4400" b="1">
                <a:solidFill>
                  <a:schemeClr val="accent1"/>
                </a:solidFill>
                <a:cs typeface="Calibri Light"/>
              </a:rPr>
              <a:t>Public Works &amp; Infrastructure bills</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839788" y="1753468"/>
            <a:ext cx="9479110" cy="4799732"/>
          </a:xfrm>
        </p:spPr>
        <p:txBody>
          <a:bodyPr vert="horz" lIns="91440" tIns="45720" rIns="91440" bIns="45720" rtlCol="0" anchor="t">
            <a:noAutofit/>
          </a:bodyPr>
          <a:lstStyle/>
          <a:p>
            <a:pPr marL="0" indent="0">
              <a:buNone/>
            </a:pPr>
            <a:r>
              <a:rPr lang="en-US" sz="2200" b="1">
                <a:solidFill>
                  <a:srgbClr val="00B050"/>
                </a:solidFill>
                <a:ea typeface="+mn-lt"/>
                <a:cs typeface="+mn-lt"/>
              </a:rPr>
              <a:t>Passed</a:t>
            </a:r>
            <a:endParaRPr lang="en-US" sz="2200">
              <a:ea typeface="Calibri"/>
              <a:cs typeface="Calibri" panose="020F0502020204030204"/>
            </a:endParaRPr>
          </a:p>
          <a:p>
            <a:r>
              <a:rPr lang="en-US" sz="2200" b="1">
                <a:ea typeface="+mn-lt"/>
                <a:cs typeface="+mn-lt"/>
              </a:rPr>
              <a:t>PWAA</a:t>
            </a:r>
            <a:r>
              <a:rPr lang="en-US" sz="2200">
                <a:ea typeface="+mn-lt"/>
                <a:cs typeface="+mn-lt"/>
              </a:rPr>
              <a:t> – Budget fully funds at $400 million, sunsets current diversions.</a:t>
            </a:r>
          </a:p>
          <a:p>
            <a:pPr marL="0" indent="0">
              <a:buNone/>
            </a:pPr>
            <a:r>
              <a:rPr lang="en-US" sz="2200" b="1">
                <a:solidFill>
                  <a:srgbClr val="FF0000"/>
                </a:solidFill>
                <a:ea typeface="+mn-lt"/>
                <a:cs typeface="+mn-lt"/>
              </a:rPr>
              <a:t>Did not pass</a:t>
            </a:r>
          </a:p>
          <a:p>
            <a:r>
              <a:rPr lang="en-US" sz="2200" b="1">
                <a:ea typeface="+mn-lt"/>
                <a:cs typeface="+mn-lt"/>
              </a:rPr>
              <a:t>SJR 8201 &amp; SB 5303 </a:t>
            </a:r>
            <a:r>
              <a:rPr lang="en-US" sz="2200">
                <a:ea typeface="+mn-lt"/>
                <a:cs typeface="+mn-lt"/>
              </a:rPr>
              <a:t>–</a:t>
            </a:r>
            <a:r>
              <a:rPr lang="en-US" sz="2200" b="1">
                <a:ea typeface="+mn-lt"/>
                <a:cs typeface="+mn-lt"/>
              </a:rPr>
              <a:t> </a:t>
            </a:r>
            <a:r>
              <a:rPr lang="en-US" sz="2200">
                <a:ea typeface="+mn-lt"/>
                <a:cs typeface="+mn-lt"/>
              </a:rPr>
              <a:t>Would have amended the State Constitution to establish the Public Works Revolving Account in the state Treasury.</a:t>
            </a:r>
          </a:p>
          <a:p>
            <a:r>
              <a:rPr lang="en-US" sz="2200" b="1">
                <a:solidFill>
                  <a:srgbClr val="000000"/>
                </a:solidFill>
                <a:ea typeface="+mn-lt"/>
                <a:cs typeface="+mn-lt"/>
              </a:rPr>
              <a:t>HB 1099</a:t>
            </a:r>
            <a:r>
              <a:rPr lang="en-US" sz="2200">
                <a:solidFill>
                  <a:srgbClr val="000000"/>
                </a:solidFill>
                <a:ea typeface="+mn-lt"/>
                <a:cs typeface="+mn-lt"/>
              </a:rPr>
              <a:t> – Would have</a:t>
            </a:r>
            <a:r>
              <a:rPr lang="en-US" sz="2200">
                <a:ea typeface="+mn-lt"/>
                <a:cs typeface="+mn-lt"/>
              </a:rPr>
              <a:t> required that wages paid to workers of public works projects be no less than the latest prevailing wage rate in effect at the time the work is performed. </a:t>
            </a:r>
          </a:p>
          <a:p>
            <a:pPr marL="0" indent="0">
              <a:buNone/>
            </a:pPr>
            <a:r>
              <a:rPr lang="en-US" sz="2200" b="1">
                <a:solidFill>
                  <a:srgbClr val="00B050"/>
                </a:solidFill>
                <a:ea typeface="+mn-lt"/>
                <a:cs typeface="+mn-lt"/>
              </a:rPr>
              <a:t>Passed</a:t>
            </a:r>
          </a:p>
          <a:p>
            <a:r>
              <a:rPr lang="en-US" sz="2200" b="1">
                <a:solidFill>
                  <a:srgbClr val="000000"/>
                </a:solidFill>
                <a:ea typeface="Calibri"/>
                <a:cs typeface="Calibri"/>
              </a:rPr>
              <a:t>HB 1621 </a:t>
            </a:r>
            <a:r>
              <a:rPr lang="en-US" sz="2200">
                <a:solidFill>
                  <a:srgbClr val="000000"/>
                </a:solidFill>
                <a:ea typeface="Calibri"/>
                <a:cs typeface="Calibri"/>
              </a:rPr>
              <a:t>–</a:t>
            </a:r>
            <a:r>
              <a:rPr lang="en-US" sz="2200" b="1">
                <a:solidFill>
                  <a:srgbClr val="000000"/>
                </a:solidFill>
                <a:ea typeface="Calibri"/>
                <a:cs typeface="Calibri"/>
              </a:rPr>
              <a:t> </a:t>
            </a:r>
            <a:r>
              <a:rPr lang="en-US" sz="2200">
                <a:solidFill>
                  <a:srgbClr val="000000"/>
                </a:solidFill>
                <a:ea typeface="Calibri"/>
                <a:cs typeface="Calibri"/>
              </a:rPr>
              <a:t>Increases contract limits that require competitive bidding; allows current employees to perform work following accepted industry practice without a contract; outlines a standard definition of “lowest responsible bidder."</a:t>
            </a:r>
            <a:endParaRPr lang="en-US" sz="2200">
              <a:ea typeface="Calibri"/>
              <a:cs typeface="Calibri"/>
            </a:endParaRPr>
          </a:p>
        </p:txBody>
      </p:sp>
    </p:spTree>
    <p:extLst>
      <p:ext uri="{BB962C8B-B14F-4D97-AF65-F5344CB8AC3E}">
        <p14:creationId xmlns:p14="http://schemas.microsoft.com/office/powerpoint/2010/main" val="12810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839788" y="457200"/>
            <a:ext cx="9479110" cy="918308"/>
          </a:xfrm>
        </p:spPr>
        <p:txBody>
          <a:bodyPr>
            <a:normAutofit/>
          </a:bodyPr>
          <a:lstStyle/>
          <a:p>
            <a:r>
              <a:rPr lang="en-US" sz="4400" b="1">
                <a:solidFill>
                  <a:schemeClr val="accent1"/>
                </a:solidFill>
                <a:cs typeface="Calibri Light"/>
              </a:rPr>
              <a:t>Public Works &amp; Infrastructure bills</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839788" y="1475431"/>
            <a:ext cx="9479110" cy="4725513"/>
          </a:xfrm>
        </p:spPr>
        <p:txBody>
          <a:bodyPr vert="horz" lIns="91440" tIns="45720" rIns="91440" bIns="45720" rtlCol="0" anchor="t">
            <a:noAutofit/>
          </a:bodyPr>
          <a:lstStyle/>
          <a:p>
            <a:pPr marL="0" indent="0">
              <a:buNone/>
            </a:pPr>
            <a:r>
              <a:rPr lang="en-US" sz="2400" b="1">
                <a:solidFill>
                  <a:srgbClr val="00B050"/>
                </a:solidFill>
                <a:ea typeface="+mn-lt"/>
                <a:cs typeface="+mn-lt"/>
              </a:rPr>
              <a:t>Passed</a:t>
            </a:r>
            <a:endParaRPr lang="en-US" sz="2800">
              <a:cs typeface="Calibri" panose="020F0502020204030204"/>
            </a:endParaRPr>
          </a:p>
          <a:p>
            <a:r>
              <a:rPr lang="en-US" sz="2000" b="1">
                <a:ea typeface="Calibri"/>
                <a:cs typeface="Calibri"/>
              </a:rPr>
              <a:t>HB 1050 </a:t>
            </a:r>
            <a:r>
              <a:rPr lang="en-US" sz="2000">
                <a:ea typeface="Calibri"/>
                <a:cs typeface="Calibri"/>
              </a:rPr>
              <a:t>– Municipal public works projects of $1,000,000 or more must have at least 15% of the labor hours performed by apprentices. Requirement phased in through 2028.</a:t>
            </a:r>
            <a:endParaRPr lang="en-US" sz="2800"/>
          </a:p>
          <a:p>
            <a:r>
              <a:rPr lang="en-US" sz="2000" b="1"/>
              <a:t>SB 5268 </a:t>
            </a:r>
            <a:r>
              <a:rPr lang="en-US" sz="2000"/>
              <a:t>– R</a:t>
            </a:r>
            <a:r>
              <a:rPr lang="en-US" sz="2000" b="0" i="0">
                <a:solidFill>
                  <a:srgbClr val="000000"/>
                </a:solidFill>
                <a:effectLst/>
              </a:rPr>
              <a:t>emoves barriers for small businesses to bid on public works projects; modifies small-works roster procedures to be more inclusive and efficient; directs MRSC to develop a statewide small-works roster.</a:t>
            </a:r>
            <a:endParaRPr lang="en-US" sz="2000" b="0" i="0">
              <a:solidFill>
                <a:srgbClr val="000000"/>
              </a:solidFill>
              <a:effectLst/>
              <a:ea typeface="Calibri"/>
              <a:cs typeface="Calibri"/>
            </a:endParaRPr>
          </a:p>
          <a:p>
            <a:r>
              <a:rPr lang="en-US" sz="2000" b="1">
                <a:ea typeface="Calibri"/>
                <a:cs typeface="Calibri"/>
              </a:rPr>
              <a:t>HB 1329 </a:t>
            </a:r>
            <a:r>
              <a:rPr lang="en-US" sz="2000">
                <a:ea typeface="Calibri"/>
                <a:cs typeface="Calibri"/>
              </a:rPr>
              <a:t>– Prohibits water and electric utility shutoffs during periods of extreme heat. Allows customers previously disconnected from service to request reconnection during said periods.</a:t>
            </a:r>
          </a:p>
          <a:p>
            <a:endParaRPr lang="en-US" sz="2600">
              <a:ea typeface="Calibri"/>
              <a:cs typeface="Calibri"/>
            </a:endParaRPr>
          </a:p>
        </p:txBody>
      </p:sp>
    </p:spTree>
    <p:extLst>
      <p:ext uri="{BB962C8B-B14F-4D97-AF65-F5344CB8AC3E}">
        <p14:creationId xmlns:p14="http://schemas.microsoft.com/office/powerpoint/2010/main" val="317792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839788" y="457200"/>
            <a:ext cx="9479110" cy="902677"/>
          </a:xfrm>
        </p:spPr>
        <p:txBody>
          <a:bodyPr>
            <a:normAutofit/>
          </a:bodyPr>
          <a:lstStyle/>
          <a:p>
            <a:r>
              <a:rPr lang="en-US" sz="4400" b="1">
                <a:solidFill>
                  <a:schemeClr val="accent1"/>
                </a:solidFill>
                <a:cs typeface="Calibri Light"/>
              </a:rPr>
              <a:t>Finance &amp; Economic Development bills</a:t>
            </a:r>
          </a:p>
        </p:txBody>
      </p:sp>
      <p:sp>
        <p:nvSpPr>
          <p:cNvPr id="3" name="Content Placeholder 2">
            <a:extLst>
              <a:ext uri="{FF2B5EF4-FFF2-40B4-BE49-F238E27FC236}">
                <a16:creationId xmlns:a16="http://schemas.microsoft.com/office/drawing/2014/main" id="{1C922740-DF13-7CE0-A981-059D425E9902}"/>
              </a:ext>
            </a:extLst>
          </p:cNvPr>
          <p:cNvSpPr>
            <a:spLocks noGrp="1"/>
          </p:cNvSpPr>
          <p:nvPr>
            <p:ph idx="1"/>
          </p:nvPr>
        </p:nvSpPr>
        <p:spPr>
          <a:xfrm>
            <a:off x="839788" y="1676400"/>
            <a:ext cx="9479110" cy="5029201"/>
          </a:xfrm>
        </p:spPr>
        <p:txBody>
          <a:bodyPr vert="horz" lIns="91440" tIns="45720" rIns="91440" bIns="45720" rtlCol="0" anchor="t">
            <a:noAutofit/>
          </a:bodyPr>
          <a:lstStyle/>
          <a:p>
            <a:pPr marL="0" indent="0">
              <a:buNone/>
            </a:pPr>
            <a:r>
              <a:rPr lang="en-US" sz="2200" b="1">
                <a:solidFill>
                  <a:srgbClr val="00B050"/>
                </a:solidFill>
              </a:rPr>
              <a:t>Passed</a:t>
            </a:r>
            <a:r>
              <a:rPr lang="en-US" sz="2200">
                <a:solidFill>
                  <a:srgbClr val="ED7D31"/>
                </a:solidFill>
                <a:cs typeface="Calibri"/>
              </a:rPr>
              <a:t>​</a:t>
            </a:r>
            <a:endParaRPr lang="en-US" sz="2200" b="1">
              <a:ea typeface="+mn-lt"/>
              <a:cs typeface="+mn-lt"/>
            </a:endParaRPr>
          </a:p>
          <a:p>
            <a:r>
              <a:rPr lang="en-US" sz="2200" b="1">
                <a:ea typeface="+mn-lt"/>
                <a:cs typeface="+mn-lt"/>
              </a:rPr>
              <a:t>HB 1267 </a:t>
            </a:r>
            <a:r>
              <a:rPr lang="en-US" sz="2200">
                <a:ea typeface="+mn-lt"/>
                <a:cs typeface="+mn-lt"/>
              </a:rPr>
              <a:t>– Extends rural county economic development sales tax (.09) to 2054.</a:t>
            </a:r>
          </a:p>
          <a:p>
            <a:r>
              <a:rPr lang="en-US" sz="2200" b="1">
                <a:ea typeface="+mn-lt"/>
                <a:cs typeface="+mn-lt"/>
              </a:rPr>
              <a:t>HB 1527</a:t>
            </a:r>
            <a:r>
              <a:rPr lang="en-US" sz="2200">
                <a:ea typeface="+mn-lt"/>
                <a:cs typeface="+mn-lt"/>
              </a:rPr>
              <a:t> – </a:t>
            </a:r>
            <a:r>
              <a:rPr lang="en-US" sz="2200">
                <a:solidFill>
                  <a:srgbClr val="000000"/>
                </a:solidFill>
                <a:ea typeface="+mn-lt"/>
                <a:cs typeface="+mn-lt"/>
              </a:rPr>
              <a:t>Technical changes to local tax increment financing program.</a:t>
            </a:r>
            <a:endParaRPr lang="en-US" sz="2200">
              <a:solidFill>
                <a:srgbClr val="000000"/>
              </a:solidFill>
              <a:cs typeface="Calibri"/>
            </a:endParaRPr>
          </a:p>
          <a:p>
            <a:pPr marL="0" indent="0">
              <a:buNone/>
            </a:pPr>
            <a:r>
              <a:rPr lang="en-US" sz="2200" b="1">
                <a:solidFill>
                  <a:srgbClr val="FF0000"/>
                </a:solidFill>
              </a:rPr>
              <a:t>Did not pass</a:t>
            </a:r>
            <a:endParaRPr lang="en-US" sz="2200" b="1">
              <a:solidFill>
                <a:srgbClr val="FF0000"/>
              </a:solidFill>
              <a:cs typeface="Calibri"/>
            </a:endParaRPr>
          </a:p>
          <a:p>
            <a:r>
              <a:rPr lang="en-US" sz="2200" b="1">
                <a:ea typeface="+mn-lt"/>
                <a:cs typeface="+mn-lt"/>
              </a:rPr>
              <a:t>SB 5770, HB 1670</a:t>
            </a:r>
            <a:r>
              <a:rPr lang="en-US" sz="2200">
                <a:ea typeface="+mn-lt"/>
                <a:cs typeface="+mn-lt"/>
              </a:rPr>
              <a:t>, </a:t>
            </a:r>
            <a:r>
              <a:rPr lang="en-US" sz="2200" b="1">
                <a:ea typeface="+mn-lt"/>
                <a:cs typeface="+mn-lt"/>
              </a:rPr>
              <a:t>SB 5618 </a:t>
            </a:r>
            <a:r>
              <a:rPr lang="en-US" sz="2200">
                <a:ea typeface="+mn-lt"/>
                <a:cs typeface="+mn-lt"/>
              </a:rPr>
              <a:t>–</a:t>
            </a:r>
            <a:r>
              <a:rPr lang="en-US" sz="2200" b="1">
                <a:ea typeface="+mn-lt"/>
                <a:cs typeface="+mn-lt"/>
              </a:rPr>
              <a:t> </a:t>
            </a:r>
            <a:r>
              <a:rPr lang="en-US" sz="2200">
                <a:ea typeface="+mn-lt"/>
                <a:cs typeface="+mn-lt"/>
              </a:rPr>
              <a:t>Revised the property tax cap to inflation and population up to 3%. </a:t>
            </a:r>
          </a:p>
          <a:p>
            <a:r>
              <a:rPr lang="en-US" sz="2200" b="1">
                <a:ea typeface="+mn-lt"/>
                <a:cs typeface="+mn-lt"/>
              </a:rPr>
              <a:t>SB 5361 </a:t>
            </a:r>
            <a:r>
              <a:rPr lang="en-US" sz="2200">
                <a:ea typeface="+mn-lt"/>
                <a:cs typeface="+mn-lt"/>
              </a:rPr>
              <a:t>– Authorized cities to impose additional 0.1% sales tax for employing additional law enforcement officers. Eliminated 25% cost-sharing for BLEA.</a:t>
            </a:r>
            <a:endParaRPr lang="en-US" sz="2200">
              <a:cs typeface="Calibri"/>
            </a:endParaRPr>
          </a:p>
          <a:p>
            <a:r>
              <a:rPr lang="en-US" sz="2200" b="1">
                <a:ea typeface="+mn-lt"/>
                <a:cs typeface="+mn-lt"/>
              </a:rPr>
              <a:t>SB 5289 </a:t>
            </a:r>
            <a:r>
              <a:rPr lang="en-US" sz="2200">
                <a:ea typeface="+mn-lt"/>
                <a:cs typeface="+mn-lt"/>
              </a:rPr>
              <a:t>– Authority to charge impact fees for law enforcement facilities.</a:t>
            </a:r>
          </a:p>
          <a:p>
            <a:r>
              <a:rPr lang="en-US" sz="2200" b="1">
                <a:cs typeface="Calibri"/>
              </a:rPr>
              <a:t>HB 1644/SB 5482 </a:t>
            </a:r>
            <a:r>
              <a:rPr lang="en-US" sz="2200">
                <a:cs typeface="Calibri"/>
              </a:rPr>
              <a:t>– </a:t>
            </a:r>
            <a:r>
              <a:rPr lang="en-US" sz="2200">
                <a:ea typeface="+mn-lt"/>
                <a:cs typeface="+mn-lt"/>
              </a:rPr>
              <a:t>Replaced the state B&amp;O tax with a new margin tax. Did not directly impact tax authority for cities. </a:t>
            </a:r>
            <a:endParaRPr lang="en-US" sz="2200">
              <a:cs typeface="Calibri"/>
            </a:endParaRPr>
          </a:p>
        </p:txBody>
      </p:sp>
    </p:spTree>
    <p:extLst>
      <p:ext uri="{BB962C8B-B14F-4D97-AF65-F5344CB8AC3E}">
        <p14:creationId xmlns:p14="http://schemas.microsoft.com/office/powerpoint/2010/main" val="35423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CA47-BC83-4AFF-9886-566DDECF6A74}"/>
              </a:ext>
            </a:extLst>
          </p:cNvPr>
          <p:cNvSpPr>
            <a:spLocks noGrp="1"/>
          </p:cNvSpPr>
          <p:nvPr>
            <p:ph type="title"/>
          </p:nvPr>
        </p:nvSpPr>
        <p:spPr>
          <a:xfrm>
            <a:off x="1152938" y="620392"/>
            <a:ext cx="8582439" cy="845630"/>
          </a:xfrm>
        </p:spPr>
        <p:txBody>
          <a:bodyPr vert="horz" lIns="91440" tIns="45720" rIns="91440" bIns="45720" rtlCol="0" anchor="ctr">
            <a:normAutofit fontScale="90000"/>
          </a:bodyPr>
          <a:lstStyle/>
          <a:p>
            <a:r>
              <a:rPr lang="en-US" sz="6000" kern="1200">
                <a:solidFill>
                  <a:schemeClr val="accent5"/>
                </a:solidFill>
                <a:latin typeface="+mn-lt"/>
                <a:ea typeface="Kigelia" panose="020B0502040204020203" pitchFamily="34" charset="0"/>
                <a:cs typeface="Kigelia" panose="020B0502040204020203" pitchFamily="34" charset="0"/>
              </a:rPr>
              <a:t>2023 Legislative Session</a:t>
            </a:r>
          </a:p>
        </p:txBody>
      </p:sp>
      <p:graphicFrame>
        <p:nvGraphicFramePr>
          <p:cNvPr id="7" name="Content Placeholder 2">
            <a:extLst>
              <a:ext uri="{FF2B5EF4-FFF2-40B4-BE49-F238E27FC236}">
                <a16:creationId xmlns:a16="http://schemas.microsoft.com/office/drawing/2014/main" id="{15545570-F991-41EF-BB9F-86D6D424C6FB}"/>
              </a:ext>
            </a:extLst>
          </p:cNvPr>
          <p:cNvGraphicFramePr>
            <a:graphicFrameLocks noGrp="1"/>
          </p:cNvGraphicFramePr>
          <p:nvPr>
            <p:ph idx="1"/>
            <p:extLst>
              <p:ext uri="{D42A27DB-BD31-4B8C-83A1-F6EECF244321}">
                <p14:modId xmlns:p14="http://schemas.microsoft.com/office/powerpoint/2010/main" val="241717422"/>
              </p:ext>
            </p:extLst>
          </p:nvPr>
        </p:nvGraphicFramePr>
        <p:xfrm>
          <a:off x="1192696" y="1620079"/>
          <a:ext cx="8479469" cy="497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72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ADCBF0-2FFA-4AF3-A752-0BC3D0EF7A0E}"/>
              </a:ext>
            </a:extLst>
          </p:cNvPr>
          <p:cNvSpPr>
            <a:spLocks noGrp="1"/>
          </p:cNvSpPr>
          <p:nvPr>
            <p:ph type="title" idx="4294967295"/>
          </p:nvPr>
        </p:nvSpPr>
        <p:spPr>
          <a:xfrm>
            <a:off x="1381125" y="1323975"/>
            <a:ext cx="10810875" cy="922338"/>
          </a:xfrm>
        </p:spPr>
        <p:txBody>
          <a:bodyPr>
            <a:normAutofit fontScale="90000"/>
          </a:bodyPr>
          <a:lstStyle/>
          <a:p>
            <a:r>
              <a:rPr lang="en-US" sz="4800">
                <a:latin typeface="Abadi" panose="020B0604020104020204" pitchFamily="34" charset="0"/>
                <a:ea typeface="Kigelia" panose="020B0503040502020203" pitchFamily="34" charset="0"/>
                <a:cs typeface="Kigelia" panose="020B0503040502020203" pitchFamily="34" charset="0"/>
              </a:rPr>
              <a:t>Being a Strong City Advocate Year-round</a:t>
            </a:r>
            <a:br>
              <a:rPr lang="en-US" sz="4800">
                <a:latin typeface="Abadi" panose="020B0604020104020204" pitchFamily="34" charset="0"/>
                <a:ea typeface="Kigelia" panose="020B0503040502020203" pitchFamily="34" charset="0"/>
                <a:cs typeface="Kigelia" panose="020B0503040502020203" pitchFamily="34" charset="0"/>
              </a:rPr>
            </a:br>
            <a:br>
              <a:rPr lang="en-US" sz="5200">
                <a:latin typeface="Abadi" panose="020B0604020104020204" pitchFamily="34" charset="0"/>
                <a:ea typeface="Kigelia" panose="020B0503040502020203" pitchFamily="34" charset="0"/>
                <a:cs typeface="Kigelia" panose="020B0503040502020203" pitchFamily="34" charset="0"/>
              </a:rPr>
            </a:br>
            <a:endParaRPr lang="en-US" sz="5200">
              <a:latin typeface="Abadi" panose="020B0604020104020204" pitchFamily="34" charset="0"/>
              <a:ea typeface="Kigelia" panose="020B0503040502020203" pitchFamily="34" charset="0"/>
              <a:cs typeface="Kigelia" panose="020B0503040502020203" pitchFamily="34" charset="0"/>
            </a:endParaRPr>
          </a:p>
        </p:txBody>
      </p:sp>
      <p:graphicFrame>
        <p:nvGraphicFramePr>
          <p:cNvPr id="6" name="Content Placeholder 2">
            <a:extLst>
              <a:ext uri="{FF2B5EF4-FFF2-40B4-BE49-F238E27FC236}">
                <a16:creationId xmlns:a16="http://schemas.microsoft.com/office/drawing/2014/main" id="{3E94A98A-B4AD-4810-ADFB-A7A2708A0FE4}"/>
              </a:ext>
            </a:extLst>
          </p:cNvPr>
          <p:cNvGraphicFramePr>
            <a:graphicFrameLocks noGrp="1"/>
          </p:cNvGraphicFramePr>
          <p:nvPr>
            <p:ph idx="4294967295"/>
            <p:extLst>
              <p:ext uri="{D42A27DB-BD31-4B8C-83A1-F6EECF244321}">
                <p14:modId xmlns:p14="http://schemas.microsoft.com/office/powerpoint/2010/main" val="980867174"/>
              </p:ext>
            </p:extLst>
          </p:nvPr>
        </p:nvGraphicFramePr>
        <p:xfrm>
          <a:off x="0" y="1884363"/>
          <a:ext cx="10213975" cy="2259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811A244-2136-FE3A-BEDE-FFA291247CB4}"/>
              </a:ext>
            </a:extLst>
          </p:cNvPr>
          <p:cNvSpPr txBox="1"/>
          <p:nvPr/>
        </p:nvSpPr>
        <p:spPr>
          <a:xfrm>
            <a:off x="1302327" y="4604709"/>
            <a:ext cx="6945745" cy="923330"/>
          </a:xfrm>
          <a:prstGeom prst="rect">
            <a:avLst/>
          </a:prstGeom>
          <a:noFill/>
        </p:spPr>
        <p:txBody>
          <a:bodyPr wrap="square" lIns="91440" tIns="45720" rIns="91440" bIns="45720" rtlCol="0" anchor="t">
            <a:spAutoFit/>
          </a:bodyPr>
          <a:lstStyle/>
          <a:p>
            <a:r>
              <a:rPr lang="en-US" sz="1800">
                <a:latin typeface="Abadi"/>
                <a:ea typeface="Kigelia"/>
                <a:cs typeface="Kigelia"/>
                <a:hlinkClick r:id="rId8"/>
              </a:rPr>
              <a:t>https://wacities.org/advocacy/advocacy-tools</a:t>
            </a:r>
          </a:p>
          <a:p>
            <a:endParaRPr lang="en-US">
              <a:latin typeface="Abadi"/>
              <a:ea typeface="Kigelia"/>
              <a:cs typeface="Kigelia"/>
            </a:endParaRPr>
          </a:p>
          <a:p>
            <a:endParaRPr lang="en-US">
              <a:latin typeface="Abadi"/>
              <a:ea typeface="Kigelia"/>
              <a:cs typeface="Kigelia"/>
            </a:endParaRPr>
          </a:p>
        </p:txBody>
      </p:sp>
    </p:spTree>
    <p:extLst>
      <p:ext uri="{BB962C8B-B14F-4D97-AF65-F5344CB8AC3E}">
        <p14:creationId xmlns:p14="http://schemas.microsoft.com/office/powerpoint/2010/main" val="81724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B5DC-E8E2-4752-A059-D896458F366A}"/>
              </a:ext>
            </a:extLst>
          </p:cNvPr>
          <p:cNvSpPr>
            <a:spLocks noGrp="1"/>
          </p:cNvSpPr>
          <p:nvPr>
            <p:ph type="title"/>
          </p:nvPr>
        </p:nvSpPr>
        <p:spPr>
          <a:xfrm>
            <a:off x="838199" y="1671570"/>
            <a:ext cx="5155261" cy="4072044"/>
          </a:xfrm>
        </p:spPr>
        <p:txBody>
          <a:bodyPr vert="horz" lIns="91440" tIns="45720" rIns="91440" bIns="45720" rtlCol="0" anchor="t">
            <a:normAutofit/>
          </a:bodyPr>
          <a:lstStyle/>
          <a:p>
            <a:r>
              <a:rPr lang="en-US" sz="4400" dirty="0"/>
              <a:t>Looking ahead to 2024</a:t>
            </a:r>
          </a:p>
        </p:txBody>
      </p:sp>
      <p:graphicFrame>
        <p:nvGraphicFramePr>
          <p:cNvPr id="5" name="Content Placeholder 2">
            <a:extLst>
              <a:ext uri="{FF2B5EF4-FFF2-40B4-BE49-F238E27FC236}">
                <a16:creationId xmlns:a16="http://schemas.microsoft.com/office/drawing/2014/main" id="{31A5C43A-40B0-5281-E70F-D137B500D5EB}"/>
              </a:ext>
            </a:extLst>
          </p:cNvPr>
          <p:cNvGraphicFramePr>
            <a:graphicFrameLocks noGrp="1"/>
          </p:cNvGraphicFramePr>
          <p:nvPr>
            <p:ph idx="1"/>
            <p:extLst>
              <p:ext uri="{D42A27DB-BD31-4B8C-83A1-F6EECF244321}">
                <p14:modId xmlns:p14="http://schemas.microsoft.com/office/powerpoint/2010/main" val="1709512681"/>
              </p:ext>
            </p:extLst>
          </p:nvPr>
        </p:nvGraphicFramePr>
        <p:xfrm>
          <a:off x="6185986" y="1671566"/>
          <a:ext cx="5170861" cy="407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914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8950-6740-4DF3-A02B-5808599B8D75}"/>
              </a:ext>
            </a:extLst>
          </p:cNvPr>
          <p:cNvSpPr>
            <a:spLocks noGrp="1"/>
          </p:cNvSpPr>
          <p:nvPr>
            <p:ph type="title"/>
          </p:nvPr>
        </p:nvSpPr>
        <p:spPr>
          <a:xfrm>
            <a:off x="839788" y="457200"/>
            <a:ext cx="9479110" cy="679056"/>
          </a:xfrm>
        </p:spPr>
        <p:txBody>
          <a:bodyPr>
            <a:noAutofit/>
          </a:bodyPr>
          <a:lstStyle/>
          <a:p>
            <a:r>
              <a:rPr lang="en-US" sz="4400"/>
              <a:t>Government Relations Team</a:t>
            </a:r>
          </a:p>
        </p:txBody>
      </p:sp>
      <p:graphicFrame>
        <p:nvGraphicFramePr>
          <p:cNvPr id="8" name="Table 7">
            <a:extLst>
              <a:ext uri="{FF2B5EF4-FFF2-40B4-BE49-F238E27FC236}">
                <a16:creationId xmlns:a16="http://schemas.microsoft.com/office/drawing/2014/main" id="{F89D02FD-E0BC-44DD-95E5-DEA22AC7F498}"/>
              </a:ext>
            </a:extLst>
          </p:cNvPr>
          <p:cNvGraphicFramePr>
            <a:graphicFrameLocks noGrp="1"/>
          </p:cNvGraphicFramePr>
          <p:nvPr>
            <p:extLst>
              <p:ext uri="{D42A27DB-BD31-4B8C-83A1-F6EECF244321}">
                <p14:modId xmlns:p14="http://schemas.microsoft.com/office/powerpoint/2010/main" val="3022969667"/>
              </p:ext>
            </p:extLst>
          </p:nvPr>
        </p:nvGraphicFramePr>
        <p:xfrm>
          <a:off x="659319" y="1270000"/>
          <a:ext cx="9440382" cy="5496044"/>
        </p:xfrm>
        <a:graphic>
          <a:graphicData uri="http://schemas.openxmlformats.org/drawingml/2006/table">
            <a:tbl>
              <a:tblPr>
                <a:tableStyleId>{5C22544A-7EE6-4342-B048-85BDC9FD1C3A}</a:tableStyleId>
              </a:tblPr>
              <a:tblGrid>
                <a:gridCol w="4720191">
                  <a:extLst>
                    <a:ext uri="{9D8B030D-6E8A-4147-A177-3AD203B41FA5}">
                      <a16:colId xmlns:a16="http://schemas.microsoft.com/office/drawing/2014/main" val="3536592521"/>
                    </a:ext>
                  </a:extLst>
                </a:gridCol>
                <a:gridCol w="4720191">
                  <a:extLst>
                    <a:ext uri="{9D8B030D-6E8A-4147-A177-3AD203B41FA5}">
                      <a16:colId xmlns:a16="http://schemas.microsoft.com/office/drawing/2014/main" val="398990976"/>
                    </a:ext>
                  </a:extLst>
                </a:gridCol>
              </a:tblGrid>
              <a:tr h="4906631">
                <a:tc>
                  <a:txBody>
                    <a:bodyPr/>
                    <a:lstStyle/>
                    <a:p>
                      <a:pPr>
                        <a:lnSpc>
                          <a:spcPct val="100000"/>
                        </a:lnSpc>
                        <a:spcBef>
                          <a:spcPts val="0"/>
                        </a:spcBef>
                        <a:spcAft>
                          <a:spcPts val="0"/>
                        </a:spcAft>
                      </a:pPr>
                      <a:r>
                        <a:rPr lang="en-US" sz="1200" b="1" u="sng" kern="1200">
                          <a:solidFill>
                            <a:schemeClr val="dk1"/>
                          </a:solidFill>
                          <a:effectLst/>
                          <a:latin typeface="+mn-lt"/>
                          <a:ea typeface="+mn-ea"/>
                          <a:cs typeface="+mn-cs"/>
                          <a:hlinkClick r:id="rId3"/>
                        </a:rPr>
                        <a:t>Candice Bock</a:t>
                      </a:r>
                      <a:r>
                        <a:rPr lang="en-US" sz="1200" kern="1200">
                          <a:solidFill>
                            <a:schemeClr val="dk1"/>
                          </a:solidFill>
                          <a:effectLst/>
                          <a:latin typeface="+mn-lt"/>
                          <a:ea typeface="+mn-ea"/>
                          <a:cs typeface="+mn-cs"/>
                        </a:rPr>
                        <a:t> </a:t>
                      </a:r>
                    </a:p>
                    <a:p>
                      <a:pPr>
                        <a:lnSpc>
                          <a:spcPct val="100000"/>
                        </a:lnSpc>
                        <a:spcBef>
                          <a:spcPts val="0"/>
                        </a:spcBef>
                        <a:spcAft>
                          <a:spcPts val="0"/>
                        </a:spcAft>
                      </a:pPr>
                      <a:r>
                        <a:rPr lang="en-US" sz="1200" b="1" kern="1200">
                          <a:solidFill>
                            <a:schemeClr val="dk1"/>
                          </a:solidFill>
                          <a:effectLst/>
                          <a:latin typeface="+mn-lt"/>
                          <a:ea typeface="+mn-ea"/>
                          <a:cs typeface="+mn-cs"/>
                        </a:rPr>
                        <a:t>Director</a:t>
                      </a:r>
                      <a:br>
                        <a:rPr lang="en-US" sz="1200" kern="1200">
                          <a:solidFill>
                            <a:srgbClr val="000000"/>
                          </a:solidFill>
                          <a:effectLst/>
                          <a:latin typeface="+mn-lt"/>
                          <a:ea typeface="+mn-ea"/>
                          <a:cs typeface="+mn-cs"/>
                        </a:rPr>
                      </a:br>
                      <a:r>
                        <a:rPr lang="en-US" sz="1200" kern="1200">
                          <a:solidFill>
                            <a:schemeClr val="dk1"/>
                          </a:solidFill>
                          <a:effectLst/>
                          <a:latin typeface="+mn-lt"/>
                          <a:ea typeface="+mn-ea"/>
                          <a:cs typeface="+mn-cs"/>
                        </a:rPr>
                        <a:t>(360) 951-5390</a:t>
                      </a:r>
                    </a:p>
                    <a:p>
                      <a:pPr>
                        <a:lnSpc>
                          <a:spcPct val="100000"/>
                        </a:lnSpc>
                        <a:spcBef>
                          <a:spcPts val="0"/>
                        </a:spcBef>
                        <a:spcAft>
                          <a:spcPts val="0"/>
                        </a:spcAft>
                      </a:pPr>
                      <a:r>
                        <a:rPr lang="en-US" sz="1200" kern="1200">
                          <a:solidFill>
                            <a:schemeClr val="dk1"/>
                          </a:solidFill>
                          <a:effectLst/>
                          <a:latin typeface="+mn-lt"/>
                          <a:ea typeface="+mn-ea"/>
                          <a:cs typeface="+mn-cs"/>
                        </a:rPr>
                        <a:t>Issue areas – Economic development; federal; finance; human resources, labor relations; pensions; open government; liability</a:t>
                      </a:r>
                    </a:p>
                    <a:p>
                      <a:pPr marL="0" marR="0">
                        <a:lnSpc>
                          <a:spcPct val="100000"/>
                        </a:lnSpc>
                        <a:spcBef>
                          <a:spcPts val="0"/>
                        </a:spcBef>
                        <a:spcAft>
                          <a:spcPts val="0"/>
                        </a:spcAft>
                      </a:pPr>
                      <a:endParaRPr lang="en-US" sz="1200">
                        <a:effectLst/>
                        <a:latin typeface="+mn-lt"/>
                      </a:endParaRPr>
                    </a:p>
                    <a:p>
                      <a:pPr marL="0" marR="0">
                        <a:lnSpc>
                          <a:spcPct val="100000"/>
                        </a:lnSpc>
                        <a:spcBef>
                          <a:spcPts val="0"/>
                        </a:spcBef>
                        <a:spcAft>
                          <a:spcPts val="0"/>
                        </a:spcAft>
                      </a:pPr>
                      <a:r>
                        <a:rPr lang="en-US" sz="1200" b="1" u="sng">
                          <a:effectLst/>
                          <a:latin typeface="+mn-lt"/>
                          <a:hlinkClick r:id="rId4"/>
                        </a:rPr>
                        <a:t>Carl Schroeder</a:t>
                      </a:r>
                      <a:br>
                        <a:rPr lang="en-US" sz="1200">
                          <a:effectLst/>
                          <a:latin typeface="+mn-lt"/>
                        </a:rPr>
                      </a:br>
                      <a:r>
                        <a:rPr lang="en-US" sz="1200" b="1">
                          <a:effectLst/>
                          <a:latin typeface="+mn-lt"/>
                        </a:rPr>
                        <a:t>Deputy Director</a:t>
                      </a:r>
                      <a:br>
                        <a:rPr lang="en-US" sz="1200">
                          <a:effectLst/>
                          <a:latin typeface="+mn-lt"/>
                        </a:rPr>
                      </a:br>
                      <a:r>
                        <a:rPr lang="en-US" sz="1200">
                          <a:effectLst/>
                          <a:latin typeface="+mn-lt"/>
                        </a:rPr>
                        <a:t>(360) 485-7604</a:t>
                      </a:r>
                    </a:p>
                    <a:p>
                      <a:pPr marL="0" marR="0">
                        <a:lnSpc>
                          <a:spcPct val="100000"/>
                        </a:lnSpc>
                        <a:spcBef>
                          <a:spcPts val="0"/>
                        </a:spcBef>
                        <a:spcAft>
                          <a:spcPts val="0"/>
                        </a:spcAft>
                      </a:pPr>
                      <a:r>
                        <a:rPr lang="en-US" sz="1200">
                          <a:effectLst/>
                          <a:latin typeface="+mn-lt"/>
                        </a:rPr>
                        <a:t>Issue areas – Environment &amp; natural resources; housing &amp; homelessness; land use &amp; planning; building codes</a:t>
                      </a:r>
                    </a:p>
                    <a:p>
                      <a:pPr marL="0" marR="0">
                        <a:lnSpc>
                          <a:spcPct val="100000"/>
                        </a:lnSpc>
                        <a:spcBef>
                          <a:spcPts val="0"/>
                        </a:spcBef>
                        <a:spcAft>
                          <a:spcPts val="0"/>
                        </a:spcAft>
                      </a:pPr>
                      <a:endParaRPr lang="en-US" sz="1200">
                        <a:effectLst/>
                        <a:latin typeface="+mn-lt"/>
                      </a:endParaRPr>
                    </a:p>
                    <a:p>
                      <a:pPr marL="0" marR="0" lvl="0">
                        <a:lnSpc>
                          <a:spcPct val="100000"/>
                        </a:lnSpc>
                        <a:spcBef>
                          <a:spcPts val="0"/>
                        </a:spcBef>
                        <a:spcAft>
                          <a:spcPts val="0"/>
                        </a:spcAft>
                        <a:buNone/>
                      </a:pPr>
                      <a:r>
                        <a:rPr lang="en-US" sz="1200" b="1" u="sng">
                          <a:effectLst/>
                          <a:latin typeface="+mn-lt"/>
                          <a:hlinkClick r:id="rId5"/>
                        </a:rPr>
                        <a:t>Lindsey Hueer</a:t>
                      </a:r>
                      <a:br>
                        <a:rPr lang="en-US" sz="1200">
                          <a:effectLst/>
                          <a:latin typeface="+mn-lt"/>
                        </a:rPr>
                      </a:br>
                      <a:r>
                        <a:rPr lang="en-US" sz="1200" b="1">
                          <a:effectLst/>
                          <a:latin typeface="+mn-lt"/>
                        </a:rPr>
                        <a:t>Advocate</a:t>
                      </a:r>
                      <a:br>
                        <a:rPr lang="en-US" sz="1200">
                          <a:effectLst/>
                          <a:latin typeface="+mn-lt"/>
                        </a:rPr>
                      </a:br>
                      <a:r>
                        <a:rPr lang="en-US" sz="1200">
                          <a:effectLst/>
                          <a:latin typeface="+mn-lt"/>
                        </a:rPr>
                        <a:t>Issue areas – Public safety &amp; criminal justice; cannabis; emergency management; cybersecurity; general government; human services &amp; behavioral health; elections</a:t>
                      </a:r>
                      <a:endParaRPr lang="en-US"/>
                    </a:p>
                    <a:p>
                      <a:pPr marL="0" marR="0">
                        <a:lnSpc>
                          <a:spcPct val="100000"/>
                        </a:lnSpc>
                        <a:spcBef>
                          <a:spcPts val="0"/>
                        </a:spcBef>
                        <a:spcAft>
                          <a:spcPts val="0"/>
                        </a:spcAft>
                      </a:pPr>
                      <a:endParaRPr lang="en-US" sz="120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a:effectLst/>
                          <a:latin typeface="+mn-lt"/>
                          <a:ea typeface="Calibri" panose="020F0502020204030204" pitchFamily="34" charset="0"/>
                          <a:cs typeface="Times New Roman" panose="02020603050405020304" pitchFamily="18" charset="0"/>
                          <a:hlinkClick r:id="rId6"/>
                        </a:rPr>
                        <a:t>Brandy DeLange</a:t>
                      </a:r>
                      <a:endParaRPr lang="en-US" sz="1200" b="1">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a:effectLst/>
                          <a:latin typeface="+mn-lt"/>
                        </a:rPr>
                        <a:t>Advocate</a:t>
                      </a:r>
                    </a:p>
                    <a:p>
                      <a:pPr marL="0" marR="0">
                        <a:lnSpc>
                          <a:spcPct val="100000"/>
                        </a:lnSpc>
                        <a:spcBef>
                          <a:spcPts val="0"/>
                        </a:spcBef>
                        <a:spcAft>
                          <a:spcPts val="0"/>
                        </a:spcAft>
                      </a:pPr>
                      <a:r>
                        <a:rPr lang="en-US" sz="1200"/>
                        <a:t>(360) 515-8360</a:t>
                      </a:r>
                    </a:p>
                    <a:p>
                      <a:pPr marL="0" marR="0">
                        <a:lnSpc>
                          <a:spcPct val="100000"/>
                        </a:lnSpc>
                        <a:spcBef>
                          <a:spcPts val="0"/>
                        </a:spcBef>
                        <a:spcAft>
                          <a:spcPts val="0"/>
                        </a:spcAft>
                      </a:pPr>
                      <a:r>
                        <a:rPr lang="en-US" sz="1200">
                          <a:effectLst/>
                          <a:latin typeface="+mn-lt"/>
                        </a:rPr>
                        <a:t>Issue areas – Public works &amp; infrastructure; telecommunications; transportation; utilities &amp; energy</a:t>
                      </a:r>
                    </a:p>
                    <a:p>
                      <a:pPr marL="0" marR="0">
                        <a:lnSpc>
                          <a:spcPct val="100000"/>
                        </a:lnSpc>
                        <a:spcBef>
                          <a:spcPts val="0"/>
                        </a:spcBef>
                        <a:spcAft>
                          <a:spcPts val="0"/>
                        </a:spcAft>
                      </a:pPr>
                      <a:endParaRPr lang="en-US" sz="1200" b="1">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u="sng">
                          <a:effectLst/>
                          <a:latin typeface="+mn-lt"/>
                          <a:hlinkClick r:id="rId7"/>
                        </a:rPr>
                        <a:t>Amy Davis</a:t>
                      </a:r>
                      <a:br>
                        <a:rPr lang="en-US" sz="1200">
                          <a:effectLst/>
                          <a:latin typeface="+mn-lt"/>
                        </a:rPr>
                      </a:br>
                      <a:r>
                        <a:rPr lang="en-US" sz="1200" b="1">
                          <a:effectLst/>
                          <a:latin typeface="+mn-lt"/>
                        </a:rPr>
                        <a:t>Assistant</a:t>
                      </a:r>
                    </a:p>
                    <a:p>
                      <a:pPr marL="0" marR="0">
                        <a:lnSpc>
                          <a:spcPct val="100000"/>
                        </a:lnSpc>
                        <a:spcBef>
                          <a:spcPts val="0"/>
                        </a:spcBef>
                        <a:spcAft>
                          <a:spcPts val="0"/>
                        </a:spcAft>
                      </a:pPr>
                      <a:r>
                        <a:rPr lang="en-US" sz="1200" b="0">
                          <a:effectLst/>
                          <a:latin typeface="+mn-lt"/>
                        </a:rPr>
                        <a:t>Legislative Bulletin, committee support, team logistics</a:t>
                      </a:r>
                    </a:p>
                    <a:p>
                      <a:pPr marL="0" marR="0">
                        <a:lnSpc>
                          <a:spcPct val="100000"/>
                        </a:lnSpc>
                        <a:spcBef>
                          <a:spcPts val="0"/>
                        </a:spcBef>
                        <a:spcAft>
                          <a:spcPts val="0"/>
                        </a:spcAft>
                      </a:pPr>
                      <a:endParaRPr lang="en-US" sz="1200" b="1">
                        <a:effectLst/>
                        <a:latin typeface="+mn-lt"/>
                        <a:ea typeface="Calibri" panose="020F0502020204030204" pitchFamily="34" charset="0"/>
                        <a:cs typeface="Times New Roman" panose="02020603050405020304" pitchFamily="18" charset="0"/>
                      </a:endParaRPr>
                    </a:p>
                  </a:txBody>
                  <a:tcPr marL="4822" marR="4822" marT="4822" marB="4822">
                    <a:noFill/>
                  </a:tcPr>
                </a:tc>
                <a:tc>
                  <a:txBody>
                    <a:bodyPr/>
                    <a:lstStyle/>
                    <a:p>
                      <a:pPr marL="0" marR="0">
                        <a:lnSpc>
                          <a:spcPct val="100000"/>
                        </a:lnSpc>
                        <a:spcBef>
                          <a:spcPts val="0"/>
                        </a:spcBef>
                        <a:spcAft>
                          <a:spcPts val="0"/>
                        </a:spcAft>
                      </a:pPr>
                      <a:r>
                        <a:rPr lang="en-US" sz="1200" b="1" u="sng">
                          <a:effectLst/>
                          <a:latin typeface="+mn-lt"/>
                          <a:hlinkClick r:id="rId8"/>
                        </a:rPr>
                        <a:t>Sheila Gall</a:t>
                      </a:r>
                      <a:br>
                        <a:rPr lang="en-US" sz="1200">
                          <a:effectLst/>
                          <a:latin typeface="+mn-lt"/>
                        </a:rPr>
                      </a:br>
                      <a:r>
                        <a:rPr lang="en-US" sz="1200" b="1">
                          <a:effectLst/>
                          <a:latin typeface="+mn-lt"/>
                        </a:rPr>
                        <a:t>General Counsel</a:t>
                      </a:r>
                    </a:p>
                    <a:p>
                      <a:pPr marL="0" marR="0">
                        <a:lnSpc>
                          <a:spcPct val="100000"/>
                        </a:lnSpc>
                        <a:spcBef>
                          <a:spcPts val="0"/>
                        </a:spcBef>
                        <a:spcAft>
                          <a:spcPts val="0"/>
                        </a:spcAft>
                      </a:pPr>
                      <a:r>
                        <a:rPr lang="en-US" sz="1200">
                          <a:effectLst/>
                          <a:latin typeface="+mn-lt"/>
                        </a:rPr>
                        <a:t>Issue areas – Municipal finance &amp; taxes</a:t>
                      </a:r>
                    </a:p>
                    <a:p>
                      <a:pPr marL="0" marR="0">
                        <a:lnSpc>
                          <a:spcPct val="100000"/>
                        </a:lnSpc>
                        <a:spcBef>
                          <a:spcPts val="0"/>
                        </a:spcBef>
                        <a:spcAft>
                          <a:spcPts val="0"/>
                        </a:spcAft>
                      </a:pPr>
                      <a:endParaRPr lang="en-US" sz="1200" b="1" i="0" u="none" strike="noStrike" kern="1200">
                        <a:solidFill>
                          <a:schemeClr val="dk1"/>
                        </a:solidFill>
                        <a:effectLst/>
                        <a:latin typeface="+mn-lt"/>
                        <a:ea typeface="+mn-ea"/>
                        <a:cs typeface="+mn-cs"/>
                        <a:hlinkClick r:id="rId9"/>
                      </a:endParaRPr>
                    </a:p>
                    <a:p>
                      <a:pPr marL="0" marR="0">
                        <a:lnSpc>
                          <a:spcPct val="100000"/>
                        </a:lnSpc>
                        <a:spcBef>
                          <a:spcPts val="0"/>
                        </a:spcBef>
                        <a:spcAft>
                          <a:spcPts val="0"/>
                        </a:spcAft>
                      </a:pPr>
                      <a:r>
                        <a:rPr lang="en-US" sz="1200" b="1" i="0" u="none" strike="noStrike" kern="1200">
                          <a:solidFill>
                            <a:schemeClr val="dk1"/>
                          </a:solidFill>
                          <a:effectLst/>
                          <a:latin typeface="+mn-lt"/>
                          <a:ea typeface="+mn-ea"/>
                          <a:cs typeface="+mn-cs"/>
                          <a:hlinkClick r:id="rId9"/>
                        </a:rPr>
                        <a:t>Matt Doumit</a:t>
                      </a:r>
                      <a:br>
                        <a:rPr lang="en-US" sz="1200">
                          <a:latin typeface="+mn-lt"/>
                        </a:rPr>
                      </a:br>
                      <a:r>
                        <a:rPr lang="en-US" sz="1200" b="1" i="0" kern="1200">
                          <a:solidFill>
                            <a:schemeClr val="dk1"/>
                          </a:solidFill>
                          <a:effectLst/>
                          <a:latin typeface="+mn-lt"/>
                          <a:ea typeface="+mn-ea"/>
                          <a:cs typeface="+mn-cs"/>
                        </a:rPr>
                        <a:t>Legislative Policy Analyst</a:t>
                      </a:r>
                      <a:br>
                        <a:rPr lang="en-US" sz="1200">
                          <a:latin typeface="+mn-lt"/>
                        </a:rPr>
                      </a:br>
                      <a:r>
                        <a:rPr lang="en-US" sz="1200" b="0" i="0" kern="1200">
                          <a:solidFill>
                            <a:schemeClr val="dk1"/>
                          </a:solidFill>
                          <a:effectLst/>
                          <a:latin typeface="+mn-lt"/>
                          <a:ea typeface="+mn-ea"/>
                          <a:cs typeface="+mn-cs"/>
                        </a:rPr>
                        <a:t>Issue areas – Human resources; labor relations; pensions; liability</a:t>
                      </a:r>
                      <a:endParaRPr lang="en-US" sz="1200">
                        <a:effectLst/>
                        <a:latin typeface="+mn-lt"/>
                      </a:endParaRPr>
                    </a:p>
                    <a:p>
                      <a:pPr marL="0" marR="0">
                        <a:lnSpc>
                          <a:spcPct val="100000"/>
                        </a:lnSpc>
                        <a:spcBef>
                          <a:spcPts val="0"/>
                        </a:spcBef>
                        <a:spcAft>
                          <a:spcPts val="0"/>
                        </a:spcAft>
                      </a:pPr>
                      <a:endParaRPr lang="en-US" sz="120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effectLst/>
                          <a:latin typeface="+mn-lt"/>
                          <a:hlinkClick r:id="rId10"/>
                        </a:rPr>
                        <a:t>Shannon McClelland</a:t>
                      </a:r>
                      <a:br>
                        <a:rPr lang="en-US" sz="1200">
                          <a:effectLst/>
                          <a:latin typeface="+mn-lt"/>
                        </a:rPr>
                      </a:br>
                      <a:r>
                        <a:rPr lang="en-US" sz="1200" b="1">
                          <a:effectLst/>
                          <a:latin typeface="+mn-lt"/>
                        </a:rPr>
                        <a:t>Legislative Policy Analyst</a:t>
                      </a:r>
                      <a:br>
                        <a:rPr lang="en-US" sz="1200">
                          <a:effectLst/>
                          <a:latin typeface="+mn-lt"/>
                        </a:rPr>
                      </a:br>
                      <a:r>
                        <a:rPr lang="en-US" sz="1200">
                          <a:effectLst/>
                          <a:latin typeface="+mn-lt"/>
                        </a:rPr>
                        <a:t>Issue areas – Environment &amp; natural resources; housing &amp; homelessness; land use &amp; planning; building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a:effectLst/>
                        <a:latin typeface="+mn-lt"/>
                        <a:hlinkClick r:id="rId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effectLst/>
                          <a:latin typeface="+mn-lt"/>
                          <a:hlinkClick r:id="rId11"/>
                        </a:rPr>
                        <a:t>Katherine Walton</a:t>
                      </a:r>
                      <a:br>
                        <a:rPr lang="en-US" sz="1200">
                          <a:effectLst/>
                          <a:latin typeface="+mn-lt"/>
                        </a:rPr>
                      </a:br>
                      <a:r>
                        <a:rPr lang="en-US" sz="1200" b="1">
                          <a:effectLst/>
                          <a:latin typeface="+mn-lt"/>
                        </a:rPr>
                        <a:t>Legislative Policy Analyst</a:t>
                      </a:r>
                      <a:br>
                        <a:rPr lang="en-US" sz="1200">
                          <a:effectLst/>
                          <a:latin typeface="+mn-lt"/>
                        </a:rPr>
                      </a:br>
                      <a:r>
                        <a:rPr lang="en-US" sz="1200">
                          <a:effectLst/>
                          <a:latin typeface="+mn-lt"/>
                        </a:rPr>
                        <a:t>Issue areas – Public safety &amp; criminal justice; cannabis; emergency management; cybersecurity; general government; human services &amp; behavioral health; open government; elections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a:effectLst/>
                        <a:latin typeface="+mn-lt"/>
                        <a:hlinkClick r:id="rId1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effectLst/>
                          <a:latin typeface="+mn-lt"/>
                          <a:hlinkClick r:id="rId12"/>
                        </a:rPr>
                        <a:t>Brianna Morin</a:t>
                      </a:r>
                      <a:br>
                        <a:rPr lang="en-US" sz="1200">
                          <a:effectLst/>
                          <a:latin typeface="+mn-lt"/>
                        </a:rPr>
                      </a:br>
                      <a:r>
                        <a:rPr lang="en-US" sz="1200" b="1">
                          <a:effectLst/>
                          <a:latin typeface="+mn-lt"/>
                        </a:rPr>
                        <a:t>Legislative Policy Analyst</a:t>
                      </a:r>
                      <a:br>
                        <a:rPr lang="en-US" sz="1200">
                          <a:effectLst/>
                          <a:latin typeface="+mn-lt"/>
                        </a:rPr>
                      </a:br>
                      <a:r>
                        <a:rPr lang="en-US" sz="1200">
                          <a:effectLst/>
                          <a:latin typeface="+mn-lt"/>
                        </a:rPr>
                        <a:t>Issue areas – Public works &amp; infrastructure; telecommunications; transportation; utilities &amp; energy</a:t>
                      </a:r>
                    </a:p>
                    <a:p>
                      <a:pPr marL="0" marR="0">
                        <a:lnSpc>
                          <a:spcPct val="100000"/>
                        </a:lnSpc>
                        <a:spcBef>
                          <a:spcPts val="0"/>
                        </a:spcBef>
                        <a:spcAft>
                          <a:spcPts val="0"/>
                        </a:spcAft>
                      </a:pPr>
                      <a:endParaRPr lang="en-US" sz="120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effectLst/>
                          <a:latin typeface="+mn-lt"/>
                          <a:hlinkClick r:id="rId13"/>
                        </a:rPr>
                        <a:t>Jacob Ewing</a:t>
                      </a:r>
                      <a:br>
                        <a:rPr lang="en-US" sz="1200">
                          <a:effectLst/>
                          <a:latin typeface="+mn-lt"/>
                        </a:rPr>
                      </a:br>
                      <a:r>
                        <a:rPr lang="en-US" sz="1200" b="1">
                          <a:effectLst/>
                          <a:latin typeface="+mn-lt"/>
                        </a:rPr>
                        <a:t>Special Projects Coordinator</a:t>
                      </a:r>
                      <a:br>
                        <a:rPr lang="en-US" sz="1200">
                          <a:effectLst/>
                          <a:latin typeface="+mn-lt"/>
                        </a:rPr>
                      </a:br>
                      <a:r>
                        <a:rPr lang="en-US" sz="1200">
                          <a:effectLst/>
                          <a:latin typeface="+mn-lt"/>
                        </a:rPr>
                        <a:t>Issue areas – American Rescue Plan Act (ARPA); parks; economic development</a:t>
                      </a:r>
                    </a:p>
                    <a:p>
                      <a:pPr marL="0" marR="0">
                        <a:lnSpc>
                          <a:spcPct val="100000"/>
                        </a:lnSpc>
                        <a:spcBef>
                          <a:spcPts val="0"/>
                        </a:spcBef>
                        <a:spcAft>
                          <a:spcPts val="0"/>
                        </a:spcAft>
                      </a:pPr>
                      <a:br>
                        <a:rPr lang="en-US" sz="1200">
                          <a:effectLst/>
                          <a:latin typeface="+mn-lt"/>
                        </a:rPr>
                      </a:br>
                      <a:endParaRPr lang="en-US" sz="1200">
                        <a:effectLst/>
                        <a:latin typeface="+mn-lt"/>
                        <a:ea typeface="Calibri" panose="020F0502020204030204" pitchFamily="34" charset="0"/>
                        <a:cs typeface="Times New Roman" panose="02020603050405020304" pitchFamily="18" charset="0"/>
                      </a:endParaRPr>
                    </a:p>
                  </a:txBody>
                  <a:tcPr marL="4822" marR="4822" marT="4822" marB="4822">
                    <a:noFill/>
                  </a:tcPr>
                </a:tc>
                <a:extLst>
                  <a:ext uri="{0D108BD9-81ED-4DB2-BD59-A6C34878D82A}">
                    <a16:rowId xmlns:a16="http://schemas.microsoft.com/office/drawing/2014/main" val="2851155407"/>
                  </a:ext>
                </a:extLst>
              </a:tr>
            </a:tbl>
          </a:graphicData>
        </a:graphic>
      </p:graphicFrame>
    </p:spTree>
    <p:extLst>
      <p:ext uri="{BB962C8B-B14F-4D97-AF65-F5344CB8AC3E}">
        <p14:creationId xmlns:p14="http://schemas.microsoft.com/office/powerpoint/2010/main" val="14762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2B5D02-E078-9146-B57F-5CDC80BA7725}"/>
              </a:ext>
            </a:extLst>
          </p:cNvPr>
          <p:cNvSpPr/>
          <p:nvPr/>
        </p:nvSpPr>
        <p:spPr>
          <a:xfrm>
            <a:off x="2054269" y="3767675"/>
            <a:ext cx="8098077" cy="1515649"/>
          </a:xfrm>
          <a:prstGeom prst="rect">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6FCFED-09CE-F545-BEE0-2D2D17FBAF97}"/>
              </a:ext>
            </a:extLst>
          </p:cNvPr>
          <p:cNvSpPr/>
          <p:nvPr/>
        </p:nvSpPr>
        <p:spPr>
          <a:xfrm>
            <a:off x="9394521" y="3767675"/>
            <a:ext cx="1515649" cy="1515649"/>
          </a:xfrm>
          <a:prstGeom prst="ellipse">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78A450B-4009-B541-9C0A-D51E73A4651B}"/>
              </a:ext>
            </a:extLst>
          </p:cNvPr>
          <p:cNvSpPr/>
          <p:nvPr/>
        </p:nvSpPr>
        <p:spPr>
          <a:xfrm>
            <a:off x="2054269" y="2055313"/>
            <a:ext cx="8098077" cy="1515649"/>
          </a:xfrm>
          <a:prstGeom prst="rect">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B3BDBBD-5D87-C94D-AAF6-A1AC479EECAD}"/>
              </a:ext>
            </a:extLst>
          </p:cNvPr>
          <p:cNvSpPr/>
          <p:nvPr/>
        </p:nvSpPr>
        <p:spPr>
          <a:xfrm>
            <a:off x="9394521" y="2055313"/>
            <a:ext cx="1515649" cy="1515649"/>
          </a:xfrm>
          <a:prstGeom prst="ellipse">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6B915C-A55F-3741-8C41-14803088C049}"/>
              </a:ext>
            </a:extLst>
          </p:cNvPr>
          <p:cNvSpPr/>
          <p:nvPr/>
        </p:nvSpPr>
        <p:spPr>
          <a:xfrm>
            <a:off x="2054269" y="344466"/>
            <a:ext cx="8098077" cy="1515649"/>
          </a:xfrm>
          <a:prstGeom prst="rect">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EDB08A-3EFE-3148-AF28-C26AD087B4B3}"/>
              </a:ext>
            </a:extLst>
          </p:cNvPr>
          <p:cNvSpPr/>
          <p:nvPr/>
        </p:nvSpPr>
        <p:spPr>
          <a:xfrm>
            <a:off x="9394521" y="344466"/>
            <a:ext cx="1515649" cy="1515649"/>
          </a:xfrm>
          <a:prstGeom prst="ellipse">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B57F4C6-AE7A-B840-A725-9EACA0FF6957}"/>
              </a:ext>
            </a:extLst>
          </p:cNvPr>
          <p:cNvSpPr/>
          <p:nvPr/>
        </p:nvSpPr>
        <p:spPr>
          <a:xfrm>
            <a:off x="1308969" y="344466"/>
            <a:ext cx="1515649" cy="1515649"/>
          </a:xfrm>
          <a:prstGeom prst="ellipse">
            <a:avLst/>
          </a:prstGeom>
          <a:solidFill>
            <a:srgbClr val="FFC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61C6504-1372-8B4E-90B0-4462B349E83F}"/>
              </a:ext>
            </a:extLst>
          </p:cNvPr>
          <p:cNvSpPr/>
          <p:nvPr/>
        </p:nvSpPr>
        <p:spPr>
          <a:xfrm>
            <a:off x="1308969" y="2055313"/>
            <a:ext cx="1515649" cy="1515649"/>
          </a:xfrm>
          <a:prstGeom prst="ellipse">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845E93-A9FF-FB43-B751-DE8D3E93A98B}"/>
              </a:ext>
            </a:extLst>
          </p:cNvPr>
          <p:cNvSpPr/>
          <p:nvPr/>
        </p:nvSpPr>
        <p:spPr>
          <a:xfrm>
            <a:off x="1308969" y="3767675"/>
            <a:ext cx="1515649" cy="1515649"/>
          </a:xfrm>
          <a:prstGeom prst="ellipse">
            <a:avLst/>
          </a:prstGeom>
          <a:solidFill>
            <a:srgbClr val="D29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295A8D5-86E4-A24A-8CE5-3BF6B40AE220}"/>
              </a:ext>
            </a:extLst>
          </p:cNvPr>
          <p:cNvSpPr txBox="1"/>
          <p:nvPr/>
        </p:nvSpPr>
        <p:spPr>
          <a:xfrm>
            <a:off x="3006248" y="450937"/>
            <a:ext cx="7847556" cy="1292662"/>
          </a:xfrm>
          <a:prstGeom prst="rect">
            <a:avLst/>
          </a:prstGeom>
          <a:noFill/>
        </p:spPr>
        <p:txBody>
          <a:bodyPr wrap="square" rtlCol="0">
            <a:spAutoFit/>
          </a:bodyPr>
          <a:lstStyle/>
          <a:p>
            <a:r>
              <a:rPr lang="en-US" sz="2400" b="1">
                <a:solidFill>
                  <a:schemeClr val="accent4"/>
                </a:solidFill>
                <a:effectLst/>
              </a:rPr>
              <a:t>Respond to the </a:t>
            </a:r>
            <a:r>
              <a:rPr lang="en-US" sz="2400" b="1" i="1">
                <a:solidFill>
                  <a:schemeClr val="accent4"/>
                </a:solidFill>
                <a:effectLst/>
              </a:rPr>
              <a:t>Blake </a:t>
            </a:r>
            <a:r>
              <a:rPr lang="en-US" sz="2400" b="1">
                <a:solidFill>
                  <a:schemeClr val="accent4"/>
                </a:solidFill>
                <a:effectLst/>
              </a:rPr>
              <a:t>decision</a:t>
            </a:r>
            <a:endParaRPr lang="en-US" sz="2400">
              <a:solidFill>
                <a:schemeClr val="accent4"/>
              </a:solidFill>
              <a:effectLst/>
            </a:endParaRPr>
          </a:p>
          <a:p>
            <a:r>
              <a:rPr lang="en-US" sz="1700" b="0" i="0" u="none" strike="noStrike">
                <a:solidFill>
                  <a:schemeClr val="bg1"/>
                </a:solidFill>
                <a:effectLst/>
                <a:latin typeface="Calibri" panose="020F0502020204030204" pitchFamily="34" charset="0"/>
              </a:rPr>
              <a:t>Support funding for local impacts resulting from the </a:t>
            </a:r>
            <a:r>
              <a:rPr lang="en-US" sz="1700" b="0" i="1" u="none" strike="noStrike">
                <a:solidFill>
                  <a:schemeClr val="bg1"/>
                </a:solidFill>
                <a:effectLst/>
                <a:latin typeface="Calibri" panose="020F0502020204030204" pitchFamily="34" charset="0"/>
              </a:rPr>
              <a:t>Blake </a:t>
            </a:r>
            <a:r>
              <a:rPr lang="en-US" sz="1600" b="0" i="0">
                <a:solidFill>
                  <a:schemeClr val="bg1"/>
                </a:solidFill>
                <a:effectLst/>
                <a:latin typeface="inherit"/>
              </a:rPr>
              <a:t>decision</a:t>
            </a:r>
            <a:r>
              <a:rPr lang="en-US" sz="1600" b="0" i="1">
                <a:solidFill>
                  <a:schemeClr val="bg1"/>
                </a:solidFill>
                <a:effectLst/>
                <a:latin typeface="Calibri" panose="020F0502020204030204" pitchFamily="34" charset="0"/>
              </a:rPr>
              <a:t> </a:t>
            </a:r>
            <a:r>
              <a:rPr lang="en-US" sz="1700" b="0" i="0" u="none" strike="noStrike">
                <a:solidFill>
                  <a:schemeClr val="bg1"/>
                </a:solidFill>
                <a:effectLst/>
                <a:latin typeface="Calibri" panose="020F0502020204030204" pitchFamily="34" charset="0"/>
              </a:rPr>
              <a:t>response and provide clarification around the crime of possessing a controlled substance so that individuals, law enforcement, and treatment providers can respond appropriately. </a:t>
            </a:r>
            <a:endParaRPr lang="en-US" sz="1700">
              <a:solidFill>
                <a:schemeClr val="bg1"/>
              </a:solidFill>
              <a:effectLst/>
            </a:endParaRPr>
          </a:p>
        </p:txBody>
      </p:sp>
      <p:sp>
        <p:nvSpPr>
          <p:cNvPr id="8" name="TextBox 7">
            <a:extLst>
              <a:ext uri="{FF2B5EF4-FFF2-40B4-BE49-F238E27FC236}">
                <a16:creationId xmlns:a16="http://schemas.microsoft.com/office/drawing/2014/main" id="{0D7916C4-6566-DF45-9950-0B718EA71AED}"/>
              </a:ext>
            </a:extLst>
          </p:cNvPr>
          <p:cNvSpPr txBox="1"/>
          <p:nvPr/>
        </p:nvSpPr>
        <p:spPr>
          <a:xfrm>
            <a:off x="3006248" y="2289775"/>
            <a:ext cx="7847556" cy="1015663"/>
          </a:xfrm>
          <a:prstGeom prst="rect">
            <a:avLst/>
          </a:prstGeom>
          <a:noFill/>
        </p:spPr>
        <p:txBody>
          <a:bodyPr wrap="square" rtlCol="0">
            <a:spAutoFit/>
          </a:bodyPr>
          <a:lstStyle/>
          <a:p>
            <a:r>
              <a:rPr lang="en-US" sz="2400" b="1">
                <a:solidFill>
                  <a:schemeClr val="accent4"/>
                </a:solidFill>
                <a:effectLst/>
              </a:rPr>
              <a:t>Address vehicle pursuits for public safety</a:t>
            </a:r>
            <a:endParaRPr lang="en-US" sz="2400">
              <a:solidFill>
                <a:schemeClr val="accent4"/>
              </a:solidFill>
              <a:effectLst/>
            </a:endParaRPr>
          </a:p>
          <a:p>
            <a:r>
              <a:rPr lang="en-US">
                <a:solidFill>
                  <a:schemeClr val="bg1"/>
                </a:solidFill>
                <a:effectLst/>
              </a:rPr>
              <a:t>Clarify the ability for law enforcement to conduct vehicle pursuits using a reasonable suspicion standard in specific circumstances. </a:t>
            </a:r>
          </a:p>
        </p:txBody>
      </p:sp>
      <p:sp>
        <p:nvSpPr>
          <p:cNvPr id="9" name="TextBox 8">
            <a:extLst>
              <a:ext uri="{FF2B5EF4-FFF2-40B4-BE49-F238E27FC236}">
                <a16:creationId xmlns:a16="http://schemas.microsoft.com/office/drawing/2014/main" id="{64D5398F-355E-2948-8CB9-07C319763D7C}"/>
              </a:ext>
            </a:extLst>
          </p:cNvPr>
          <p:cNvSpPr txBox="1"/>
          <p:nvPr/>
        </p:nvSpPr>
        <p:spPr>
          <a:xfrm>
            <a:off x="3006248" y="3873131"/>
            <a:ext cx="7847556" cy="1246495"/>
          </a:xfrm>
          <a:prstGeom prst="rect">
            <a:avLst/>
          </a:prstGeom>
          <a:noFill/>
        </p:spPr>
        <p:txBody>
          <a:bodyPr wrap="square" rtlCol="0">
            <a:spAutoFit/>
          </a:bodyPr>
          <a:lstStyle/>
          <a:p>
            <a:r>
              <a:rPr lang="en-US" sz="2400" b="1">
                <a:solidFill>
                  <a:schemeClr val="accent4"/>
                </a:solidFill>
                <a:effectLst/>
              </a:rPr>
              <a:t>Ensure basic infrastructure funding</a:t>
            </a:r>
            <a:endParaRPr lang="en-US" sz="2400">
              <a:solidFill>
                <a:schemeClr val="accent4"/>
              </a:solidFill>
              <a:effectLst/>
            </a:endParaRPr>
          </a:p>
          <a:p>
            <a:r>
              <a:rPr lang="en-US" sz="1700">
                <a:solidFill>
                  <a:schemeClr val="bg1"/>
                </a:solidFill>
                <a:effectLst/>
              </a:rPr>
              <a:t>Fully fund the Public Works Assistance Account (PWAA), allow the current revenue diversions to sunset at the end of fiscal year 2023, and refrain from further fund transfers or diversions to other infrastructure programs or non-infrastructure accounts. </a:t>
            </a:r>
          </a:p>
        </p:txBody>
      </p:sp>
      <p:pic>
        <p:nvPicPr>
          <p:cNvPr id="13" name="Picture 12">
            <a:extLst>
              <a:ext uri="{FF2B5EF4-FFF2-40B4-BE49-F238E27FC236}">
                <a16:creationId xmlns:a16="http://schemas.microsoft.com/office/drawing/2014/main" id="{407B2EDD-C32C-4E49-B2B1-B7712C724E4F}"/>
              </a:ext>
            </a:extLst>
          </p:cNvPr>
          <p:cNvPicPr>
            <a:picLocks noChangeAspect="1"/>
          </p:cNvPicPr>
          <p:nvPr/>
        </p:nvPicPr>
        <p:blipFill>
          <a:blip r:embed="rId3"/>
          <a:stretch>
            <a:fillRect/>
          </a:stretch>
        </p:blipFill>
        <p:spPr>
          <a:xfrm>
            <a:off x="1459282" y="3913663"/>
            <a:ext cx="1223669" cy="1223669"/>
          </a:xfrm>
          <a:prstGeom prst="rect">
            <a:avLst/>
          </a:prstGeom>
        </p:spPr>
      </p:pic>
      <p:pic>
        <p:nvPicPr>
          <p:cNvPr id="3" name="Picture 2">
            <a:extLst>
              <a:ext uri="{FF2B5EF4-FFF2-40B4-BE49-F238E27FC236}">
                <a16:creationId xmlns:a16="http://schemas.microsoft.com/office/drawing/2014/main" id="{C065A73A-6B4B-6ACF-B78E-0B08D281D8D5}"/>
              </a:ext>
            </a:extLst>
          </p:cNvPr>
          <p:cNvPicPr>
            <a:picLocks noChangeAspect="1"/>
          </p:cNvPicPr>
          <p:nvPr/>
        </p:nvPicPr>
        <p:blipFill>
          <a:blip r:embed="rId4"/>
          <a:stretch>
            <a:fillRect/>
          </a:stretch>
        </p:blipFill>
        <p:spPr>
          <a:xfrm>
            <a:off x="1438931" y="414676"/>
            <a:ext cx="1279019" cy="1279019"/>
          </a:xfrm>
          <a:prstGeom prst="rect">
            <a:avLst/>
          </a:prstGeom>
        </p:spPr>
      </p:pic>
      <p:pic>
        <p:nvPicPr>
          <p:cNvPr id="12" name="Picture 11">
            <a:extLst>
              <a:ext uri="{FF2B5EF4-FFF2-40B4-BE49-F238E27FC236}">
                <a16:creationId xmlns:a16="http://schemas.microsoft.com/office/drawing/2014/main" id="{FE61EBA5-A71B-A59A-22D1-8F93781CA2B2}"/>
              </a:ext>
            </a:extLst>
          </p:cNvPr>
          <p:cNvPicPr>
            <a:picLocks noChangeAspect="1"/>
          </p:cNvPicPr>
          <p:nvPr/>
        </p:nvPicPr>
        <p:blipFill>
          <a:blip r:embed="rId5"/>
          <a:stretch>
            <a:fillRect/>
          </a:stretch>
        </p:blipFill>
        <p:spPr>
          <a:xfrm>
            <a:off x="1504407" y="2289775"/>
            <a:ext cx="1123020" cy="1123020"/>
          </a:xfrm>
          <a:prstGeom prst="rect">
            <a:avLst/>
          </a:prstGeom>
        </p:spPr>
      </p:pic>
    </p:spTree>
    <p:extLst>
      <p:ext uri="{BB962C8B-B14F-4D97-AF65-F5344CB8AC3E}">
        <p14:creationId xmlns:p14="http://schemas.microsoft.com/office/powerpoint/2010/main" val="252966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0F656D-7036-4D8F-E159-FA65555886E7}"/>
              </a:ext>
            </a:extLst>
          </p:cNvPr>
          <p:cNvSpPr/>
          <p:nvPr/>
        </p:nvSpPr>
        <p:spPr>
          <a:xfrm>
            <a:off x="2054269" y="2870701"/>
            <a:ext cx="8098077" cy="1515649"/>
          </a:xfrm>
          <a:prstGeom prst="rect">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5856A8-E31D-D7EE-4A91-A0ED241C1BD7}"/>
              </a:ext>
            </a:extLst>
          </p:cNvPr>
          <p:cNvSpPr/>
          <p:nvPr/>
        </p:nvSpPr>
        <p:spPr>
          <a:xfrm>
            <a:off x="9394521" y="2870701"/>
            <a:ext cx="1515649" cy="1515649"/>
          </a:xfrm>
          <a:prstGeom prst="ellipse">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99BE8C-724A-1E75-FAE6-46D8FB197916}"/>
              </a:ext>
            </a:extLst>
          </p:cNvPr>
          <p:cNvSpPr/>
          <p:nvPr/>
        </p:nvSpPr>
        <p:spPr>
          <a:xfrm>
            <a:off x="2054269" y="1159854"/>
            <a:ext cx="8098077" cy="1515649"/>
          </a:xfrm>
          <a:prstGeom prst="rect">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BD76580-D313-A3C2-C113-94F94951EFA7}"/>
              </a:ext>
            </a:extLst>
          </p:cNvPr>
          <p:cNvSpPr/>
          <p:nvPr/>
        </p:nvSpPr>
        <p:spPr>
          <a:xfrm>
            <a:off x="9394521" y="1159854"/>
            <a:ext cx="1515649" cy="1515649"/>
          </a:xfrm>
          <a:prstGeom prst="ellipse">
            <a:avLst/>
          </a:prstGeom>
          <a:solidFill>
            <a:srgbClr val="3A7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EB8805-D3D2-A57A-F451-9EF6A1FCEBBA}"/>
              </a:ext>
            </a:extLst>
          </p:cNvPr>
          <p:cNvSpPr/>
          <p:nvPr/>
        </p:nvSpPr>
        <p:spPr>
          <a:xfrm>
            <a:off x="1308969" y="1159854"/>
            <a:ext cx="1515649" cy="1515649"/>
          </a:xfrm>
          <a:prstGeom prst="ellipse">
            <a:avLst/>
          </a:prstGeom>
          <a:solidFill>
            <a:srgbClr val="FFC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A5E4D6F-08C8-7534-7528-9499278327CF}"/>
              </a:ext>
            </a:extLst>
          </p:cNvPr>
          <p:cNvSpPr/>
          <p:nvPr/>
        </p:nvSpPr>
        <p:spPr>
          <a:xfrm>
            <a:off x="1308969" y="2870701"/>
            <a:ext cx="1515649" cy="1515649"/>
          </a:xfrm>
          <a:prstGeom prst="ellipse">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A21D608-F47E-46F3-1B4E-6548BC7C6D2E}"/>
              </a:ext>
            </a:extLst>
          </p:cNvPr>
          <p:cNvSpPr txBox="1"/>
          <p:nvPr/>
        </p:nvSpPr>
        <p:spPr>
          <a:xfrm>
            <a:off x="3006248" y="1356689"/>
            <a:ext cx="7847556" cy="1015663"/>
          </a:xfrm>
          <a:prstGeom prst="rect">
            <a:avLst/>
          </a:prstGeom>
          <a:noFill/>
        </p:spPr>
        <p:txBody>
          <a:bodyPr wrap="square" rtlCol="0">
            <a:spAutoFit/>
          </a:bodyPr>
          <a:lstStyle/>
          <a:p>
            <a:r>
              <a:rPr lang="en-US" sz="2400" b="1">
                <a:solidFill>
                  <a:schemeClr val="accent4"/>
                </a:solidFill>
                <a:effectLst/>
              </a:rPr>
              <a:t>Increase housing availability &amp; affordability</a:t>
            </a:r>
            <a:endParaRPr lang="en-US" sz="2400">
              <a:solidFill>
                <a:schemeClr val="accent4"/>
              </a:solidFill>
              <a:effectLst/>
            </a:endParaRPr>
          </a:p>
          <a:p>
            <a:r>
              <a:rPr lang="en-US">
                <a:solidFill>
                  <a:schemeClr val="bg1"/>
                </a:solidFill>
                <a:effectLst/>
              </a:rPr>
              <a:t>Support a proactive approach that creates new tools, incentives, and revenues that cities can use to help increase housing supply and address affordability. </a:t>
            </a:r>
          </a:p>
        </p:txBody>
      </p:sp>
      <p:sp>
        <p:nvSpPr>
          <p:cNvPr id="18" name="TextBox 17">
            <a:extLst>
              <a:ext uri="{FF2B5EF4-FFF2-40B4-BE49-F238E27FC236}">
                <a16:creationId xmlns:a16="http://schemas.microsoft.com/office/drawing/2014/main" id="{019817B7-7346-359B-85B4-64F1217AEF60}"/>
              </a:ext>
            </a:extLst>
          </p:cNvPr>
          <p:cNvSpPr txBox="1"/>
          <p:nvPr/>
        </p:nvSpPr>
        <p:spPr>
          <a:xfrm>
            <a:off x="3006248" y="3105163"/>
            <a:ext cx="7847556" cy="1015663"/>
          </a:xfrm>
          <a:prstGeom prst="rect">
            <a:avLst/>
          </a:prstGeom>
          <a:noFill/>
        </p:spPr>
        <p:txBody>
          <a:bodyPr wrap="square" rtlCol="0">
            <a:spAutoFit/>
          </a:bodyPr>
          <a:lstStyle/>
          <a:p>
            <a:r>
              <a:rPr lang="en-US" sz="2400" b="1">
                <a:solidFill>
                  <a:schemeClr val="accent4"/>
                </a:solidFill>
                <a:effectLst/>
              </a:rPr>
              <a:t>Provide behavioral health resources</a:t>
            </a:r>
            <a:endParaRPr lang="en-US" sz="2400">
              <a:solidFill>
                <a:schemeClr val="accent4"/>
              </a:solidFill>
              <a:effectLst/>
            </a:endParaRPr>
          </a:p>
          <a:p>
            <a:r>
              <a:rPr lang="en-US">
                <a:solidFill>
                  <a:schemeClr val="bg1"/>
                </a:solidFill>
                <a:effectLst/>
              </a:rPr>
              <a:t>Create greater access to community-based behavioral health services to include substance use disorder treatment and dual diagnosis treatment facilities. </a:t>
            </a:r>
          </a:p>
        </p:txBody>
      </p:sp>
      <p:pic>
        <p:nvPicPr>
          <p:cNvPr id="21" name="Picture 20">
            <a:extLst>
              <a:ext uri="{FF2B5EF4-FFF2-40B4-BE49-F238E27FC236}">
                <a16:creationId xmlns:a16="http://schemas.microsoft.com/office/drawing/2014/main" id="{3AA521DA-CF9C-D527-C1BC-FAA7FDE25B84}"/>
              </a:ext>
            </a:extLst>
          </p:cNvPr>
          <p:cNvPicPr>
            <a:picLocks noChangeAspect="1"/>
          </p:cNvPicPr>
          <p:nvPr/>
        </p:nvPicPr>
        <p:blipFill>
          <a:blip r:embed="rId3"/>
          <a:stretch>
            <a:fillRect/>
          </a:stretch>
        </p:blipFill>
        <p:spPr>
          <a:xfrm>
            <a:off x="1505040" y="1244527"/>
            <a:ext cx="1146802" cy="1146802"/>
          </a:xfrm>
          <a:prstGeom prst="rect">
            <a:avLst/>
          </a:prstGeom>
        </p:spPr>
      </p:pic>
      <p:pic>
        <p:nvPicPr>
          <p:cNvPr id="23" name="Picture 22">
            <a:extLst>
              <a:ext uri="{FF2B5EF4-FFF2-40B4-BE49-F238E27FC236}">
                <a16:creationId xmlns:a16="http://schemas.microsoft.com/office/drawing/2014/main" id="{B0254F24-D149-6F93-323F-7876B267671F}"/>
              </a:ext>
            </a:extLst>
          </p:cNvPr>
          <p:cNvPicPr>
            <a:picLocks noChangeAspect="1"/>
          </p:cNvPicPr>
          <p:nvPr/>
        </p:nvPicPr>
        <p:blipFill>
          <a:blip r:embed="rId4"/>
          <a:stretch>
            <a:fillRect/>
          </a:stretch>
        </p:blipFill>
        <p:spPr>
          <a:xfrm>
            <a:off x="1470338" y="3032070"/>
            <a:ext cx="1192910" cy="1192910"/>
          </a:xfrm>
          <a:prstGeom prst="rect">
            <a:avLst/>
          </a:prstGeom>
        </p:spPr>
      </p:pic>
    </p:spTree>
    <p:extLst>
      <p:ext uri="{BB962C8B-B14F-4D97-AF65-F5344CB8AC3E}">
        <p14:creationId xmlns:p14="http://schemas.microsoft.com/office/powerpoint/2010/main" val="242992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38AB-3E2F-4485-A4E9-9735A04C940D}"/>
              </a:ext>
            </a:extLst>
          </p:cNvPr>
          <p:cNvSpPr>
            <a:spLocks noGrp="1"/>
          </p:cNvSpPr>
          <p:nvPr>
            <p:ph type="title"/>
          </p:nvPr>
        </p:nvSpPr>
        <p:spPr>
          <a:xfrm>
            <a:off x="839788" y="145025"/>
            <a:ext cx="9479110" cy="829009"/>
          </a:xfrm>
        </p:spPr>
        <p:txBody>
          <a:bodyPr>
            <a:normAutofit/>
          </a:bodyPr>
          <a:lstStyle/>
          <a:p>
            <a:r>
              <a:rPr lang="en-US" sz="4000">
                <a:latin typeface="+mn-lt"/>
                <a:ea typeface="Kigelia"/>
                <a:cs typeface="Kigelia"/>
              </a:rPr>
              <a:t>    AWC Legislative Significant Issues </a:t>
            </a:r>
            <a:endParaRPr lang="en-US" sz="4000">
              <a:solidFill>
                <a:srgbClr val="FF0000"/>
              </a:solidFill>
              <a:latin typeface="+mn-lt"/>
              <a:ea typeface="Kigelia" panose="020B0503040502020203" pitchFamily="34" charset="0"/>
              <a:cs typeface="Kigelia" panose="020B0503040502020203" pitchFamily="34" charset="0"/>
            </a:endParaRPr>
          </a:p>
        </p:txBody>
      </p:sp>
      <p:graphicFrame>
        <p:nvGraphicFramePr>
          <p:cNvPr id="4" name="Content Placeholder 3">
            <a:extLst>
              <a:ext uri="{FF2B5EF4-FFF2-40B4-BE49-F238E27FC236}">
                <a16:creationId xmlns:a16="http://schemas.microsoft.com/office/drawing/2014/main" id="{DA5452C2-A473-4955-9688-86C3B260506C}"/>
              </a:ext>
            </a:extLst>
          </p:cNvPr>
          <p:cNvGraphicFramePr>
            <a:graphicFrameLocks noGrp="1"/>
          </p:cNvGraphicFramePr>
          <p:nvPr>
            <p:ph idx="1"/>
            <p:extLst>
              <p:ext uri="{D42A27DB-BD31-4B8C-83A1-F6EECF244321}">
                <p14:modId xmlns:p14="http://schemas.microsoft.com/office/powerpoint/2010/main" val="2549510164"/>
              </p:ext>
            </p:extLst>
          </p:nvPr>
        </p:nvGraphicFramePr>
        <p:xfrm>
          <a:off x="0" y="1081548"/>
          <a:ext cx="10318898" cy="5631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68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E63EC9-EB67-4D58-874A-6389150EBAC1}"/>
              </a:ext>
            </a:extLst>
          </p:cNvPr>
          <p:cNvPicPr>
            <a:picLocks noChangeAspect="1"/>
          </p:cNvPicPr>
          <p:nvPr/>
        </p:nvPicPr>
        <p:blipFill>
          <a:blip r:embed="rId3"/>
          <a:stretch>
            <a:fillRect/>
          </a:stretch>
        </p:blipFill>
        <p:spPr>
          <a:xfrm>
            <a:off x="6281058" y="237642"/>
            <a:ext cx="5364081" cy="6223519"/>
          </a:xfrm>
          <a:prstGeom prst="rect">
            <a:avLst/>
          </a:prstGeom>
        </p:spPr>
      </p:pic>
      <p:pic>
        <p:nvPicPr>
          <p:cNvPr id="3" name="Picture 2">
            <a:extLst>
              <a:ext uri="{FF2B5EF4-FFF2-40B4-BE49-F238E27FC236}">
                <a16:creationId xmlns:a16="http://schemas.microsoft.com/office/drawing/2014/main" id="{7ABEE7EF-25CD-4CBF-8C14-BA1ABFDBCBF1}"/>
              </a:ext>
            </a:extLst>
          </p:cNvPr>
          <p:cNvPicPr>
            <a:picLocks noChangeAspect="1"/>
          </p:cNvPicPr>
          <p:nvPr/>
        </p:nvPicPr>
        <p:blipFill rotWithShape="1">
          <a:blip r:embed="rId4"/>
          <a:srcRect l="1004" r="1959" b="11175"/>
          <a:stretch/>
        </p:blipFill>
        <p:spPr>
          <a:xfrm>
            <a:off x="353961" y="237642"/>
            <a:ext cx="5556982" cy="6511504"/>
          </a:xfrm>
          <a:prstGeom prst="rect">
            <a:avLst/>
          </a:prstGeom>
        </p:spPr>
      </p:pic>
    </p:spTree>
    <p:extLst>
      <p:ext uri="{BB962C8B-B14F-4D97-AF65-F5344CB8AC3E}">
        <p14:creationId xmlns:p14="http://schemas.microsoft.com/office/powerpoint/2010/main" val="355910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213A-67E4-4F0A-A5AA-398974FD9C2B}"/>
              </a:ext>
            </a:extLst>
          </p:cNvPr>
          <p:cNvSpPr>
            <a:spLocks noGrp="1"/>
          </p:cNvSpPr>
          <p:nvPr>
            <p:ph type="title"/>
          </p:nvPr>
        </p:nvSpPr>
        <p:spPr>
          <a:xfrm>
            <a:off x="839788" y="457199"/>
            <a:ext cx="9479110" cy="923731"/>
          </a:xfrm>
        </p:spPr>
        <p:txBody>
          <a:bodyPr>
            <a:normAutofit/>
          </a:bodyPr>
          <a:lstStyle/>
          <a:p>
            <a:r>
              <a:rPr lang="en-US" sz="4400"/>
              <a:t>2023 Budget Outcomes</a:t>
            </a:r>
          </a:p>
        </p:txBody>
      </p:sp>
      <p:graphicFrame>
        <p:nvGraphicFramePr>
          <p:cNvPr id="4" name="Content Placeholder 3">
            <a:extLst>
              <a:ext uri="{FF2B5EF4-FFF2-40B4-BE49-F238E27FC236}">
                <a16:creationId xmlns:a16="http://schemas.microsoft.com/office/drawing/2014/main" id="{77C43F69-1F01-42E9-8C57-2E91567F8835}"/>
              </a:ext>
            </a:extLst>
          </p:cNvPr>
          <p:cNvGraphicFramePr>
            <a:graphicFrameLocks noGrp="1"/>
          </p:cNvGraphicFramePr>
          <p:nvPr>
            <p:ph idx="1"/>
            <p:extLst>
              <p:ext uri="{D42A27DB-BD31-4B8C-83A1-F6EECF244321}">
                <p14:modId xmlns:p14="http://schemas.microsoft.com/office/powerpoint/2010/main" val="3119864491"/>
              </p:ext>
            </p:extLst>
          </p:nvPr>
        </p:nvGraphicFramePr>
        <p:xfrm>
          <a:off x="839788" y="1071418"/>
          <a:ext cx="9478962" cy="5786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27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161-F5CA-3218-1572-CD225189EFF3}"/>
              </a:ext>
            </a:extLst>
          </p:cNvPr>
          <p:cNvSpPr>
            <a:spLocks noGrp="1"/>
          </p:cNvSpPr>
          <p:nvPr>
            <p:ph type="title"/>
          </p:nvPr>
        </p:nvSpPr>
        <p:spPr>
          <a:xfrm>
            <a:off x="465614" y="261815"/>
            <a:ext cx="9479110" cy="887046"/>
          </a:xfrm>
        </p:spPr>
        <p:txBody>
          <a:bodyPr>
            <a:normAutofit/>
          </a:bodyPr>
          <a:lstStyle/>
          <a:p>
            <a:r>
              <a:rPr lang="en-US" sz="4400" b="1">
                <a:solidFill>
                  <a:schemeClr val="accent1"/>
                </a:solidFill>
                <a:cs typeface="Calibri Light"/>
              </a:rPr>
              <a:t>Housing bills</a:t>
            </a:r>
          </a:p>
        </p:txBody>
      </p:sp>
      <p:sp>
        <p:nvSpPr>
          <p:cNvPr id="3" name="Content Placeholder 2">
            <a:extLst>
              <a:ext uri="{FF2B5EF4-FFF2-40B4-BE49-F238E27FC236}">
                <a16:creationId xmlns:a16="http://schemas.microsoft.com/office/drawing/2014/main" id="{4C26D24E-722B-CF2A-4677-A084723698DB}"/>
              </a:ext>
            </a:extLst>
          </p:cNvPr>
          <p:cNvSpPr>
            <a:spLocks noGrp="1"/>
          </p:cNvSpPr>
          <p:nvPr/>
        </p:nvSpPr>
        <p:spPr>
          <a:xfrm>
            <a:off x="465614" y="1344247"/>
            <a:ext cx="10046078" cy="540967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a:ea typeface="+mn-lt"/>
                <a:cs typeface="+mn-lt"/>
              </a:rPr>
              <a:t>Proactive approach this year</a:t>
            </a:r>
            <a:endParaRPr lang="en-US" sz="2400">
              <a:ea typeface="+mn-lt"/>
              <a:cs typeface="+mn-lt"/>
            </a:endParaRPr>
          </a:p>
          <a:p>
            <a:pPr marL="0" indent="0">
              <a:buNone/>
            </a:pPr>
            <a:r>
              <a:rPr lang="en-US" sz="2400">
                <a:ea typeface="+mn-lt"/>
                <a:cs typeface="+mn-lt"/>
              </a:rPr>
              <a:t>AWC Housing Solutions Group </a:t>
            </a:r>
            <a:r>
              <a:rPr lang="en-US" sz="2400">
                <a:ea typeface="+mn-lt"/>
                <a:cs typeface="+mn-lt"/>
                <a:hlinkClick r:id="rId3"/>
              </a:rPr>
              <a:t>proposals</a:t>
            </a:r>
            <a:r>
              <a:rPr lang="en-US" sz="2400">
                <a:ea typeface="+mn-lt"/>
                <a:cs typeface="+mn-lt"/>
              </a:rPr>
              <a:t>  </a:t>
            </a:r>
            <a:endParaRPr lang="en-US" sz="2400">
              <a:solidFill>
                <a:srgbClr val="000000"/>
              </a:solidFill>
              <a:cs typeface="Calibri" panose="020F0502020204030204"/>
            </a:endParaRPr>
          </a:p>
          <a:p>
            <a:pPr marL="0" indent="0">
              <a:buNone/>
            </a:pPr>
            <a:r>
              <a:rPr lang="en-US" sz="2400" b="1">
                <a:solidFill>
                  <a:srgbClr val="00B050"/>
                </a:solidFill>
                <a:cs typeface="Calibri" panose="020F0502020204030204"/>
              </a:rPr>
              <a:t>Passed</a:t>
            </a:r>
          </a:p>
          <a:p>
            <a:r>
              <a:rPr lang="en-US" sz="2400" b="1">
                <a:cs typeface="Calibri" panose="020F0502020204030204"/>
              </a:rPr>
              <a:t>HB 1110 </a:t>
            </a:r>
            <a:r>
              <a:rPr lang="en-US" sz="2400">
                <a:cs typeface="Calibri" panose="020F0502020204030204"/>
              </a:rPr>
              <a:t>– Middle housing &amp; density mandate.</a:t>
            </a:r>
          </a:p>
          <a:p>
            <a:r>
              <a:rPr lang="en-US" sz="2400" b="1">
                <a:cs typeface="Calibri" panose="020F0502020204030204"/>
              </a:rPr>
              <a:t>HB 1042 </a:t>
            </a:r>
            <a:r>
              <a:rPr lang="en-US" sz="2400">
                <a:cs typeface="Calibri" panose="020F0502020204030204"/>
              </a:rPr>
              <a:t>– Conversion of existing commercial and mixed-use buildings for residences.   </a:t>
            </a:r>
          </a:p>
          <a:p>
            <a:r>
              <a:rPr lang="en-US" sz="2400" b="1">
                <a:cs typeface="Calibri" panose="020F0502020204030204"/>
              </a:rPr>
              <a:t>HB 1046 </a:t>
            </a:r>
            <a:r>
              <a:rPr lang="en-US" sz="2400">
                <a:cs typeface="Calibri" panose="020F0502020204030204"/>
              </a:rPr>
              <a:t>– Increases AMI threshold for housing authority projects to 80%.</a:t>
            </a:r>
          </a:p>
          <a:p>
            <a:r>
              <a:rPr lang="en-US" sz="2400" b="1">
                <a:cs typeface="Calibri" panose="020F0502020204030204"/>
              </a:rPr>
              <a:t>HB 1293 </a:t>
            </a:r>
            <a:r>
              <a:rPr lang="en-US" sz="2400">
                <a:cs typeface="Calibri" panose="020F0502020204030204"/>
              </a:rPr>
              <a:t>– Objective design review.</a:t>
            </a:r>
          </a:p>
          <a:p>
            <a:r>
              <a:rPr lang="en-US" sz="2400" b="1">
                <a:cs typeface="Calibri"/>
              </a:rPr>
              <a:t>HB 1250 </a:t>
            </a:r>
            <a:r>
              <a:rPr lang="en-US" sz="2400">
                <a:cs typeface="Calibri"/>
              </a:rPr>
              <a:t>– Low-income home rehabilitation program reform.</a:t>
            </a:r>
          </a:p>
          <a:p>
            <a:r>
              <a:rPr lang="en-US" sz="2400" b="1">
                <a:cs typeface="Calibri"/>
              </a:rPr>
              <a:t>HB 1267</a:t>
            </a:r>
            <a:r>
              <a:rPr lang="en-US" sz="2400">
                <a:cs typeface="Calibri"/>
              </a:rPr>
              <a:t> – Rural public facilities tax with workforce housing nexus.</a:t>
            </a:r>
          </a:p>
          <a:p>
            <a:r>
              <a:rPr lang="en-US" sz="2400" b="1">
                <a:cs typeface="Calibri"/>
              </a:rPr>
              <a:t>HB 1326</a:t>
            </a:r>
            <a:r>
              <a:rPr lang="en-US" sz="2400">
                <a:cs typeface="Calibri"/>
              </a:rPr>
              <a:t> – Can </a:t>
            </a:r>
            <a:r>
              <a:rPr lang="en-US" sz="2400">
                <a:ea typeface="+mn-lt"/>
                <a:cs typeface="+mn-lt"/>
              </a:rPr>
              <a:t>waive utility connection </a:t>
            </a:r>
            <a:r>
              <a:rPr lang="en-US" sz="2400"/>
              <a:t>fees for certain housing and shelter.</a:t>
            </a:r>
            <a:endParaRPr lang="en-US" sz="2400">
              <a:cs typeface="Calibri"/>
            </a:endParaRPr>
          </a:p>
          <a:p>
            <a:r>
              <a:rPr lang="en-US" sz="2400" b="1"/>
              <a:t>HB 1337 </a:t>
            </a:r>
            <a:r>
              <a:rPr lang="en-US" sz="2400"/>
              <a:t>– ADU mandate.</a:t>
            </a:r>
            <a:endParaRPr lang="en-US" sz="2400">
              <a:cs typeface="Calibri"/>
            </a:endParaRPr>
          </a:p>
          <a:p>
            <a:r>
              <a:rPr lang="en-US" sz="2400" b="1">
                <a:cs typeface="Calibri"/>
              </a:rPr>
              <a:t>HB 1425 </a:t>
            </a:r>
            <a:r>
              <a:rPr lang="en-US" sz="2400">
                <a:cs typeface="Calibri"/>
              </a:rPr>
              <a:t>–</a:t>
            </a:r>
            <a:r>
              <a:rPr lang="en-US" sz="2400" b="1">
                <a:cs typeface="Calibri"/>
              </a:rPr>
              <a:t> </a:t>
            </a:r>
            <a:r>
              <a:rPr lang="en-US" sz="2400">
                <a:cs typeface="Calibri"/>
              </a:rPr>
              <a:t>New version of the annexation sales tax credit.</a:t>
            </a:r>
            <a:endParaRPr lang="en-US" sz="2400"/>
          </a:p>
          <a:p>
            <a:r>
              <a:rPr lang="en-US" sz="2400" b="1"/>
              <a:t>HB 1474 </a:t>
            </a:r>
            <a:r>
              <a:rPr lang="en-US" sz="2400"/>
              <a:t>– Covenant homeownership program.</a:t>
            </a:r>
            <a:endParaRPr lang="en-US" sz="2400">
              <a:cs typeface="Calibri"/>
            </a:endParaRPr>
          </a:p>
          <a:p>
            <a:r>
              <a:rPr lang="en-US" sz="2400" b="1"/>
              <a:t>HB 1695 </a:t>
            </a:r>
            <a:r>
              <a:rPr lang="en-US" sz="2400"/>
              <a:t>– Broadens definition of affordable housing under surplus property law.</a:t>
            </a:r>
            <a:endParaRPr lang="en-US" sz="2400">
              <a:cs typeface="Calibri"/>
            </a:endParaRPr>
          </a:p>
        </p:txBody>
      </p:sp>
    </p:spTree>
    <p:extLst>
      <p:ext uri="{BB962C8B-B14F-4D97-AF65-F5344CB8AC3E}">
        <p14:creationId xmlns:p14="http://schemas.microsoft.com/office/powerpoint/2010/main" val="13078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12CD67-D09D-C009-D050-F2A4FE422DD6}"/>
              </a:ext>
            </a:extLst>
          </p:cNvPr>
          <p:cNvSpPr>
            <a:spLocks noGrp="1"/>
          </p:cNvSpPr>
          <p:nvPr>
            <p:ph type="title"/>
          </p:nvPr>
        </p:nvSpPr>
        <p:spPr>
          <a:xfrm>
            <a:off x="850292" y="168000"/>
            <a:ext cx="9479110" cy="887046"/>
          </a:xfrm>
        </p:spPr>
        <p:txBody>
          <a:bodyPr>
            <a:normAutofit/>
          </a:bodyPr>
          <a:lstStyle/>
          <a:p>
            <a:r>
              <a:rPr lang="en-US" sz="4400" b="1">
                <a:solidFill>
                  <a:schemeClr val="accent1"/>
                </a:solidFill>
                <a:cs typeface="Calibri Light"/>
              </a:rPr>
              <a:t>Housing bills</a:t>
            </a:r>
          </a:p>
        </p:txBody>
      </p:sp>
      <p:sp>
        <p:nvSpPr>
          <p:cNvPr id="7" name="Content Placeholder 2">
            <a:extLst>
              <a:ext uri="{FF2B5EF4-FFF2-40B4-BE49-F238E27FC236}">
                <a16:creationId xmlns:a16="http://schemas.microsoft.com/office/drawing/2014/main" id="{52E02B83-B323-2136-CC7F-2BF6AE57CD41}"/>
              </a:ext>
            </a:extLst>
          </p:cNvPr>
          <p:cNvSpPr>
            <a:spLocks noGrp="1"/>
          </p:cNvSpPr>
          <p:nvPr/>
        </p:nvSpPr>
        <p:spPr>
          <a:xfrm>
            <a:off x="800787" y="1716088"/>
            <a:ext cx="9522364" cy="40992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400" b="1"/>
              <a:t>SB 5058 </a:t>
            </a:r>
            <a:r>
              <a:rPr lang="en-US" sz="2400"/>
              <a:t>– It’s not a condo!</a:t>
            </a:r>
          </a:p>
          <a:p>
            <a:r>
              <a:rPr lang="en-US" sz="2400" b="1">
                <a:cs typeface="Calibri"/>
              </a:rPr>
              <a:t>SB 5290 </a:t>
            </a:r>
            <a:r>
              <a:rPr lang="en-US" sz="2400">
                <a:cs typeface="Calibri"/>
              </a:rPr>
              <a:t>– Local project review.</a:t>
            </a:r>
          </a:p>
          <a:p>
            <a:r>
              <a:rPr lang="en-US" sz="2400" b="1">
                <a:cs typeface="Calibri" panose="020F0502020204030204"/>
              </a:rPr>
              <a:t>SB 5604</a:t>
            </a:r>
            <a:r>
              <a:rPr lang="en-US" sz="2400">
                <a:ea typeface="+mn-lt"/>
                <a:cs typeface="+mn-lt"/>
              </a:rPr>
              <a:t> –</a:t>
            </a:r>
            <a:r>
              <a:rPr lang="en-US" sz="2400">
                <a:cs typeface="Calibri"/>
              </a:rPr>
              <a:t> Amends </a:t>
            </a:r>
            <a:r>
              <a:rPr lang="en-US" sz="2400" b="1">
                <a:cs typeface="Calibri" panose="020F0502020204030204"/>
              </a:rPr>
              <a:t>HB 1406 </a:t>
            </a:r>
            <a:r>
              <a:rPr lang="en-US" sz="2400">
                <a:cs typeface="Calibri"/>
              </a:rPr>
              <a:t>(2020) sales tax credit to allow all cities to use revenue for rent assistance.</a:t>
            </a:r>
          </a:p>
          <a:p>
            <a:r>
              <a:rPr lang="en-US" sz="2400" b="1">
                <a:cs typeface="Calibri"/>
              </a:rPr>
              <a:t>SB 5258 </a:t>
            </a:r>
            <a:r>
              <a:rPr lang="en-US" sz="2400">
                <a:cs typeface="Calibri"/>
              </a:rPr>
              <a:t>– Increasing condos and townhouses for 	homeownership.</a:t>
            </a:r>
          </a:p>
          <a:p>
            <a:r>
              <a:rPr lang="en-US" sz="2400" b="1">
                <a:ea typeface="+mn-lt"/>
                <a:cs typeface="+mn-lt"/>
              </a:rPr>
              <a:t>SB 5386 </a:t>
            </a:r>
            <a:r>
              <a:rPr lang="en-US" sz="2400">
                <a:ea typeface="+mn-lt"/>
                <a:cs typeface="+mn-lt"/>
              </a:rPr>
              <a:t>–</a:t>
            </a:r>
            <a:r>
              <a:rPr lang="en-US" sz="2400" b="1">
                <a:ea typeface="+mn-lt"/>
                <a:cs typeface="+mn-lt"/>
              </a:rPr>
              <a:t> </a:t>
            </a:r>
            <a:r>
              <a:rPr lang="en-US" sz="2400">
                <a:ea typeface="+mn-lt"/>
                <a:cs typeface="+mn-lt"/>
              </a:rPr>
              <a:t>Document recording fees.</a:t>
            </a:r>
          </a:p>
          <a:p>
            <a:r>
              <a:rPr lang="en-US" sz="2400" b="1">
                <a:ea typeface="+mn-lt"/>
                <a:cs typeface="+mn-lt"/>
              </a:rPr>
              <a:t>SB 5412</a:t>
            </a:r>
            <a:r>
              <a:rPr lang="en-US" sz="2400">
                <a:ea typeface="+mn-lt"/>
                <a:cs typeface="+mn-lt"/>
              </a:rPr>
              <a:t> – Exempting housing development consistent with a comp plan and when environmental analysis is completed from SEPA.</a:t>
            </a:r>
            <a:endParaRPr lang="en-US"/>
          </a:p>
          <a:p>
            <a:r>
              <a:rPr lang="en-US" sz="2400" b="1">
                <a:cs typeface="Calibri" panose="020F0502020204030204"/>
              </a:rPr>
              <a:t>SB 5491</a:t>
            </a:r>
            <a:r>
              <a:rPr lang="en-US" sz="2400">
                <a:cs typeface="Calibri" panose="020F0502020204030204"/>
              </a:rPr>
              <a:t> – Residential building exits.</a:t>
            </a:r>
            <a:endParaRPr lang="en-US" sz="2400"/>
          </a:p>
        </p:txBody>
      </p:sp>
      <p:sp>
        <p:nvSpPr>
          <p:cNvPr id="8" name="TextBox 1">
            <a:extLst>
              <a:ext uri="{FF2B5EF4-FFF2-40B4-BE49-F238E27FC236}">
                <a16:creationId xmlns:a16="http://schemas.microsoft.com/office/drawing/2014/main" id="{2935571C-131A-1D77-297D-11B541ADF6A2}"/>
              </a:ext>
            </a:extLst>
          </p:cNvPr>
          <p:cNvSpPr txBox="1"/>
          <p:nvPr/>
        </p:nvSpPr>
        <p:spPr>
          <a:xfrm>
            <a:off x="878170" y="1126150"/>
            <a:ext cx="247747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00B050"/>
                </a:solidFill>
              </a:rPr>
              <a:t>Passed</a:t>
            </a:r>
            <a:endParaRPr lang="en-US" sz="2400" b="1">
              <a:solidFill>
                <a:srgbClr val="00B050"/>
              </a:solidFill>
            </a:endParaRPr>
          </a:p>
        </p:txBody>
      </p:sp>
    </p:spTree>
    <p:extLst>
      <p:ext uri="{BB962C8B-B14F-4D97-AF65-F5344CB8AC3E}">
        <p14:creationId xmlns:p14="http://schemas.microsoft.com/office/powerpoint/2010/main" val="1765919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78cd21e-f20e-466e-a510-59701ba186ec">
      <Terms xmlns="http://schemas.microsoft.com/office/infopath/2007/PartnerControls"/>
    </lcf76f155ced4ddcb4097134ff3c332f>
    <TaxCatchAll xmlns="1344821d-dc63-44e3-bd04-bf5e3eac6c45" xsi:nil="true"/>
    <_Flow_SignoffStatus xmlns="778cd21e-f20e-466e-a510-59701ba186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6E4397F9C0AC4AAAAC336DE1FF2531" ma:contentTypeVersion="15" ma:contentTypeDescription="Create a new document." ma:contentTypeScope="" ma:versionID="5747b32ccb7d0aca637dccc1649ac4dd">
  <xsd:schema xmlns:xsd="http://www.w3.org/2001/XMLSchema" xmlns:xs="http://www.w3.org/2001/XMLSchema" xmlns:p="http://schemas.microsoft.com/office/2006/metadata/properties" xmlns:ns2="778cd21e-f20e-466e-a510-59701ba186ec" xmlns:ns3="1344821d-dc63-44e3-bd04-bf5e3eac6c45" targetNamespace="http://schemas.microsoft.com/office/2006/metadata/properties" ma:root="true" ma:fieldsID="3cc79dafd3a760eda65db8c9bea99906" ns2:_="" ns3:_="">
    <xsd:import namespace="778cd21e-f20e-466e-a510-59701ba186ec"/>
    <xsd:import namespace="1344821d-dc63-44e3-bd04-bf5e3eac6c45"/>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_Flow_SignoffStatu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cd21e-f20e-466e-a510-59701ba18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3ee821b-11c8-484d-bd75-fe806e22ec3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44821d-dc63-44e3-bd04-bf5e3eac6c4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95cbb72-0df5-4fe7-81ec-da05c658ed31}" ma:internalName="TaxCatchAll" ma:showField="CatchAllData" ma:web="1344821d-dc63-44e3-bd04-bf5e3eac6c4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C7E6F-F275-40BE-BF10-76D7CD294434}">
  <ds:schemaRefs>
    <ds:schemaRef ds:uri="http://purl.org/dc/terms/"/>
    <ds:schemaRef ds:uri="http://purl.org/dc/elements/1.1/"/>
    <ds:schemaRef ds:uri="778cd21e-f20e-466e-a510-59701ba186ec"/>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1344821d-dc63-44e3-bd04-bf5e3eac6c4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B80C077-1416-4F36-99B7-455C9A6B06CE}">
  <ds:schemaRefs>
    <ds:schemaRef ds:uri="http://schemas.microsoft.com/sharepoint/v3/contenttype/forms"/>
  </ds:schemaRefs>
</ds:datastoreItem>
</file>

<file path=customXml/itemProps3.xml><?xml version="1.0" encoding="utf-8"?>
<ds:datastoreItem xmlns:ds="http://schemas.openxmlformats.org/officeDocument/2006/customXml" ds:itemID="{07D3052A-A94D-42B3-896A-A0B8C739E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8cd21e-f20e-466e-a510-59701ba186ec"/>
    <ds:schemaRef ds:uri="1344821d-dc63-44e3-bd04-bf5e3eac6c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142</TotalTime>
  <Words>3897</Words>
  <Application>Microsoft Office PowerPoint</Application>
  <PresentationFormat>Widescreen</PresentationFormat>
  <Paragraphs>286</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Arial</vt:lpstr>
      <vt:lpstr>Calibri</vt:lpstr>
      <vt:lpstr>Calibri Light</vt:lpstr>
      <vt:lpstr>inherit</vt:lpstr>
      <vt:lpstr>Myriad Pro</vt:lpstr>
      <vt:lpstr>Open Sans</vt:lpstr>
      <vt:lpstr>Office Theme</vt:lpstr>
      <vt:lpstr> 2023 Session Wrap-up Briefing    AWC Government Relations </vt:lpstr>
      <vt:lpstr>2023 Legislative Session</vt:lpstr>
      <vt:lpstr>PowerPoint Presentation</vt:lpstr>
      <vt:lpstr>PowerPoint Presentation</vt:lpstr>
      <vt:lpstr>    AWC Legislative Significant Issues </vt:lpstr>
      <vt:lpstr>PowerPoint Presentation</vt:lpstr>
      <vt:lpstr>2023 Budget Outcomes</vt:lpstr>
      <vt:lpstr>Housing bills</vt:lpstr>
      <vt:lpstr>Housing bills</vt:lpstr>
      <vt:lpstr>PowerPoint Presentation</vt:lpstr>
      <vt:lpstr>Environment &amp; Transportation bills </vt:lpstr>
      <vt:lpstr>Open Government bills</vt:lpstr>
      <vt:lpstr>HR &amp; Labor Relations Bills</vt:lpstr>
      <vt:lpstr>Pensions Bills</vt:lpstr>
      <vt:lpstr>Public Safety and Criminal Justice Bills</vt:lpstr>
      <vt:lpstr>General Government bills</vt:lpstr>
      <vt:lpstr>Public Works &amp; Infrastructure bills</vt:lpstr>
      <vt:lpstr>Public Works &amp; Infrastructure bills</vt:lpstr>
      <vt:lpstr>Finance &amp; Economic Development bills</vt:lpstr>
      <vt:lpstr>Being a Strong City Advocate Year-round  </vt:lpstr>
      <vt:lpstr>Looking ahead to 2024</vt:lpstr>
      <vt:lpstr>Government Relations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Ide</dc:creator>
  <cp:lastModifiedBy>Gabrielle Nicas</cp:lastModifiedBy>
  <cp:revision>3</cp:revision>
  <cp:lastPrinted>2023-07-11T18:47:44Z</cp:lastPrinted>
  <dcterms:created xsi:type="dcterms:W3CDTF">2019-09-05T21:42:56Z</dcterms:created>
  <dcterms:modified xsi:type="dcterms:W3CDTF">2023-07-13T18:56:16Z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0x010100506E4397F9C0AC4AAAAC336DE1FF2531</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