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9"/>
    <p:sldMasterId id="2147483705" r:id="rId10"/>
    <p:sldMasterId id="2147483740" r:id="rId11"/>
  </p:sldMasterIdLst>
  <p:notesMasterIdLst>
    <p:notesMasterId r:id="rId32"/>
  </p:notesMasterIdLst>
  <p:sldIdLst>
    <p:sldId id="1714" r:id="rId12"/>
    <p:sldId id="1716" r:id="rId13"/>
    <p:sldId id="1096" r:id="rId14"/>
    <p:sldId id="1743" r:id="rId15"/>
    <p:sldId id="1745" r:id="rId16"/>
    <p:sldId id="1758" r:id="rId17"/>
    <p:sldId id="1730" r:id="rId18"/>
    <p:sldId id="1751" r:id="rId19"/>
    <p:sldId id="1750" r:id="rId20"/>
    <p:sldId id="1674" r:id="rId21"/>
    <p:sldId id="1753" r:id="rId22"/>
    <p:sldId id="1754" r:id="rId23"/>
    <p:sldId id="1683" r:id="rId24"/>
    <p:sldId id="1755" r:id="rId25"/>
    <p:sldId id="340" r:id="rId26"/>
    <p:sldId id="257" r:id="rId27"/>
    <p:sldId id="259" r:id="rId28"/>
    <p:sldId id="1757" r:id="rId29"/>
    <p:sldId id="343" r:id="rId30"/>
    <p:sldId id="1074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Wells Fargo Sans" panose="020B0604020202020204" charset="0"/>
      <p:regular r:id="rId41"/>
      <p:bold r:id="rId42"/>
      <p:italic r:id="rId43"/>
      <p:boldItalic r:id="rId44"/>
    </p:embeddedFont>
    <p:embeddedFont>
      <p:font typeface="Wells Fargo Sans Light" panose="020B0604020202020204" charset="0"/>
      <p:regular r:id="rId45"/>
      <p:italic r:id="rId46"/>
    </p:embeddedFont>
    <p:embeddedFont>
      <p:font typeface="Wells Fargo Sans SemiBold" panose="020B0604020202020204" charset="0"/>
      <p:bold r:id="rId47"/>
      <p:boldItalic r:id="rId48"/>
    </p:embeddedFont>
    <p:embeddedFont>
      <p:font typeface="Wells Fargo Serif Display" panose="020B0604020202020204" charset="0"/>
      <p:regular r:id="rId49"/>
    </p:embeddedFont>
  </p:embeddedFontLst>
  <p:custDataLst>
    <p:custData r:id="rId7"/>
    <p:custData r:id="rId8"/>
    <p:custData r:id="rId4"/>
    <p:custData r:id="rId1"/>
    <p:custData r:id="rId3"/>
    <p:custData r:id="rId2"/>
    <p:custData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9767" autoAdjust="0"/>
  </p:normalViewPr>
  <p:slideViewPr>
    <p:cSldViewPr snapToGrid="0">
      <p:cViewPr varScale="1">
        <p:scale>
          <a:sx n="46" d="100"/>
          <a:sy n="46" d="100"/>
        </p:scale>
        <p:origin x="1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3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Master" Target="slideMasters/slideMaster2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customXml" Target="../customXml/item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1E1E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3C-4AAC-9767-2EA53F43A5C1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3C-4AAC-9767-2EA53F43A5C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3C-4AAC-9767-2EA53F43A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06915057405535E-2"/>
          <c:y val="2.7797081306462822E-2"/>
          <c:w val="0.96829590677213462"/>
          <c:h val="0.938846421125781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81B-45C9-AFBD-DD03F01C1F6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81B-45C9-AFBD-DD03F01C1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Checks</c:v>
                </c:pt>
                <c:pt idx="1">
                  <c:v>ACH debits</c:v>
                </c:pt>
                <c:pt idx="2">
                  <c:v>Wire transfers</c:v>
                </c:pt>
                <c:pt idx="3">
                  <c:v>Corporate/commercial credit cards</c:v>
                </c:pt>
                <c:pt idx="4">
                  <c:v>ACH credits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0.66</c:v>
                </c:pt>
                <c:pt idx="1">
                  <c:v>0.37</c:v>
                </c:pt>
                <c:pt idx="2">
                  <c:v>0.32</c:v>
                </c:pt>
                <c:pt idx="3">
                  <c:v>0.26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B-45C9-AFBD-DD03F01C1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467725888"/>
        <c:axId val="467727200"/>
      </c:barChart>
      <c:catAx>
        <c:axId val="467725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7727200"/>
        <c:crosses val="autoZero"/>
        <c:auto val="1"/>
        <c:lblAlgn val="ctr"/>
        <c:lblOffset val="100"/>
        <c:noMultiLvlLbl val="0"/>
      </c:catAx>
      <c:valAx>
        <c:axId val="4677272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772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B20BC-0D9A-4769-A357-AD99E1F59CC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049F-BF36-4636-AF95-99921FF3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0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Cover customer case study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FE8C6-40C5-3A47-B40B-BF6D66835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3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FE8C6-40C5-3A47-B40B-BF6D66835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859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effectLst/>
                <a:latin typeface="Wells Fargo Sans" panose="020B0503020203020204" pitchFamily="34" charset="0"/>
              </a:rPr>
              <a:t>Don’t use company-issued devices for personal activities, or allow other household members to use – minimize risk of accidentally infecting work device with malware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Wells Fargo Sans Light" panose="020B0403020203020204" pitchFamily="34" charset="0"/>
              </a:rPr>
              <a:t>Avoid using fee public wi-fi to access company networks, bank a/c’s or payments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Wells Fargo Sans Light" panose="020B04030202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Wells Fargo Sans Light" panose="020B0403020203020204" pitchFamily="34" charset="0"/>
              </a:rPr>
              <a:t>WARNING talking points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Wells Fargo will never ask you for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Commercial Electronic Office® (CEO®) password 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Wells Fargo Sans" panose="020B0503020203020204" pitchFamily="34" charset="0"/>
              </a:rPr>
              <a:t>Token PIN 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PIN + RSA SecurID token code combination (passcode) 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second user in your organization to join a call and provide their credentials to verify or approve a transaction (in a dual custody situation) 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Wells Fargo Sans Light" panose="020B0403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E049F-BF36-4636-AF95-99921FF31E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8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89788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1158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ells Fargo Sans" panose="020B0503020203020204" pitchFamily="34" charset="0"/>
              <a:cs typeface="Arial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868" indent="-2857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2874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023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173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322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471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8620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5770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60386-2050-4E10-9C9D-819F6EB3CD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566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5814" y="4400549"/>
            <a:ext cx="6283842" cy="4945469"/>
          </a:xfrm>
        </p:spPr>
        <p:txBody>
          <a:bodyPr/>
          <a:lstStyle/>
          <a:p>
            <a:pPr defTabSz="1111250">
              <a:spcBef>
                <a:spcPts val="600"/>
              </a:spcBef>
              <a:spcAft>
                <a:spcPts val="600"/>
              </a:spcAft>
              <a:buClr>
                <a:srgbClr val="44464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rgbClr val="141414"/>
                </a:solidFill>
                <a:latin typeface="Wells Fargo Sans Light" panose="020B0403020203020204" pitchFamily="34" charset="0"/>
              </a:rPr>
              <a:t>Review processes and retrain your employees</a:t>
            </a:r>
          </a:p>
          <a:p>
            <a:pPr lvl="1"/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0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593265"/>
            <a:ext cx="5486400" cy="36469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FE8C6-40C5-3A47-B40B-BF6D66835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923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4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049F-BF36-4636-AF95-99921FF31E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7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latin typeface="Wells Fargo Sans Light" panose="020B04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89C4A-F59C-461A-ABCA-12531F27A0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55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7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660571" cy="3600450"/>
          </a:xfrm>
        </p:spPr>
        <p:txBody>
          <a:bodyPr/>
          <a:lstStyle/>
          <a:p>
            <a:pPr lvl="0">
              <a:spcAft>
                <a:spcPts val="800"/>
              </a:spcAft>
              <a:defRPr/>
            </a:pPr>
            <a:endParaRPr lang="en-US" sz="1200" dirty="0">
              <a:solidFill>
                <a:srgbClr val="141414"/>
              </a:solidFill>
              <a:latin typeface="Wells Fargo Sans Light" panose="020B0403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FE8C6-40C5-3A47-B40B-BF6D66835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01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25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Wells Fargo Sans SemiBold" panose="020B0703020203020204" pitchFamily="34" charset="0"/>
              </a:rPr>
              <a:t>AKA Imposter fraud</a:t>
            </a:r>
          </a:p>
          <a:p>
            <a:r>
              <a:rPr lang="en-US" sz="1200" dirty="0">
                <a:solidFill>
                  <a:prstClr val="black"/>
                </a:solidFill>
                <a:latin typeface="Wells Fargo Sans SemiBold" panose="020B0703020203020204" pitchFamily="34" charset="0"/>
              </a:rPr>
              <a:t>Continues to be a considerable threat now and long into the future</a:t>
            </a:r>
          </a:p>
          <a:p>
            <a:r>
              <a:rPr lang="en-US" sz="1200" dirty="0">
                <a:solidFill>
                  <a:prstClr val="black"/>
                </a:solidFill>
                <a:latin typeface="Wells Fargo Sans SemiBold" panose="020B0703020203020204" pitchFamily="34" charset="0"/>
              </a:rPr>
              <a:t>This is not limited to email, fraudsters are also targeting other communication windows, like skype and Microsoft</a:t>
            </a:r>
            <a:r>
              <a:rPr lang="en-US" sz="1200" baseline="0" dirty="0">
                <a:solidFill>
                  <a:prstClr val="black"/>
                </a:solidFill>
                <a:latin typeface="Wells Fargo Sans SemiBold" panose="020B0703020203020204" pitchFamily="34" charset="0"/>
              </a:rPr>
              <a:t> teams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Char char="•"/>
              <a:tabLst/>
              <a:defRPr/>
            </a:pPr>
            <a:r>
              <a:rPr lang="en-US" altLang="en-US" sz="1200" dirty="0">
                <a:solidFill>
                  <a:schemeClr val="accent6"/>
                </a:solidFill>
                <a:latin typeface="Wells Fargo Sans Light" panose="020B0403020203020204" pitchFamily="34" charset="0"/>
                <a:cs typeface="Arial" charset="0"/>
              </a:rPr>
              <a:t>Attacks may be timed during </a:t>
            </a:r>
            <a:r>
              <a:rPr lang="en-US" altLang="en-US" sz="1200" dirty="0">
                <a:solidFill>
                  <a:schemeClr val="accent6"/>
                </a:solidFill>
                <a:latin typeface="Wells Fargo Sans SemiBold" panose="020B0703020203020204" pitchFamily="34" charset="0"/>
                <a:cs typeface="Arial" charset="0"/>
              </a:rPr>
              <a:t>vulnerable organization transitions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FE8C6-40C5-3A47-B40B-BF6D66835A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1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E049F-BF36-4636-AF95-99921FF31E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42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FE8C6-40C5-3A47-B40B-BF6D66835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52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033271" cy="1033271"/>
          </a:xfrm>
          <a:prstGeom prst="rect">
            <a:avLst/>
          </a:prstGeom>
        </p:spPr>
      </p:pic>
      <p:grpSp>
        <p:nvGrpSpPr>
          <p:cNvPr id="6" name="Identifier">
            <a:extLst>
              <a:ext uri="{FF2B5EF4-FFF2-40B4-BE49-F238E27FC236}">
                <a16:creationId xmlns:a16="http://schemas.microsoft.com/office/drawing/2014/main" id="{8B3552E4-A75F-184B-89DF-B7E649CD85FD}"/>
              </a:ext>
            </a:extLst>
          </p:cNvPr>
          <p:cNvGrpSpPr/>
          <p:nvPr/>
        </p:nvGrpSpPr>
        <p:grpSpPr>
          <a:xfrm>
            <a:off x="8997696" y="601665"/>
            <a:ext cx="2813256" cy="822960"/>
            <a:chOff x="9494774" y="601665"/>
            <a:chExt cx="2813256" cy="822960"/>
          </a:xfrm>
        </p:grpSpPr>
        <p:sp>
          <p:nvSpPr>
            <p:cNvPr id="4" name="Box">
              <a:extLst>
                <a:ext uri="{FF2B5EF4-FFF2-40B4-BE49-F238E27FC236}">
                  <a16:creationId xmlns:a16="http://schemas.microsoft.com/office/drawing/2014/main" id="{F49AADCA-615E-0742-8A07-DD29D1FC8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494774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5" name="Group Name">
              <a:extLst>
                <a:ext uri="{FF2B5EF4-FFF2-40B4-BE49-F238E27FC236}">
                  <a16:creationId xmlns:a16="http://schemas.microsoft.com/office/drawing/2014/main" id="{BFDA20FB-4F84-BE4E-97CD-25631EF8C228}"/>
                </a:ext>
              </a:extLst>
            </p:cNvPr>
            <p:cNvSpPr txBox="1"/>
            <p:nvPr userDrawn="1"/>
          </p:nvSpPr>
          <p:spPr>
            <a:xfrm>
              <a:off x="9793430" y="601665"/>
              <a:ext cx="25146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71800"/>
            <a:ext cx="8321040" cy="1554459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title, </a:t>
            </a:r>
            <a:br>
              <a:rPr lang="en-US" dirty="0"/>
            </a:br>
            <a:r>
              <a:rPr lang="en-US" dirty="0"/>
              <a:t>three lines max]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4709160"/>
            <a:ext cx="1719072" cy="0"/>
          </a:xfrm>
          <a:prstGeom prst="line">
            <a:avLst/>
          </a:prstGeom>
          <a:ln w="2540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937759"/>
            <a:ext cx="5943600" cy="9180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 sz="14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/>
            </a:pPr>
            <a:r>
              <a:rPr lang="en-US" dirty="0"/>
              <a:t>[Month XX, 20XX]</a:t>
            </a:r>
            <a:br>
              <a:rPr lang="en-US" dirty="0"/>
            </a:br>
            <a:r>
              <a:rPr lang="en-US" dirty="0"/>
              <a:t>[Presenter information]</a:t>
            </a:r>
            <a:br>
              <a:rPr lang="en-US" dirty="0"/>
            </a:br>
            <a:r>
              <a:rPr lang="en-US" dirty="0"/>
              <a:t>[Presenter or Group information optional line 2]</a:t>
            </a:r>
            <a:br>
              <a:rPr lang="en-US" dirty="0"/>
            </a:br>
            <a:r>
              <a:rPr lang="en-US" dirty="0"/>
              <a:t>[Presenter or Group information optional line 3]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08FCB257-EBF9-DA49-A133-B2BC6A7440CB}"/>
              </a:ext>
            </a:extLst>
          </p:cNvPr>
          <p:cNvSpPr txBox="1"/>
          <p:nvPr/>
        </p:nvSpPr>
        <p:spPr>
          <a:xfrm>
            <a:off x="457200" y="6172200"/>
            <a:ext cx="727525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 dirty="0"/>
              <a:t>© 2022 Wells Fargo &amp; Company. All rights reserved.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 products are offered through Wells Fargo Bank, N.A., Member FDIC. Wells Fargo Bank, N.A. is a banking affiliate of Wells Fargo &amp; Company. </a:t>
            </a:r>
          </a:p>
        </p:txBody>
      </p:sp>
    </p:spTree>
    <p:extLst>
      <p:ext uri="{BB962C8B-B14F-4D97-AF65-F5344CB8AC3E}">
        <p14:creationId xmlns:p14="http://schemas.microsoft.com/office/powerpoint/2010/main" val="31808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457575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626" y="1600200"/>
            <a:ext cx="3454400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E1199F-835A-AB49-B657-252EF2C5A8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77224" y="1600200"/>
            <a:ext cx="3457575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7759C7B-BF36-F44D-BEAC-32033DC69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457575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626" y="1600200"/>
            <a:ext cx="7369174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D805AD4-73CF-FE45-8F86-233D14A0C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366001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7224" y="1600200"/>
            <a:ext cx="3457575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34BDA51D-739A-6147-AE33-B80AD50465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0E22618-D046-4A43-A145-B5CC229DC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5" name="Chart Placeholder 1">
            <a:extLst>
              <a:ext uri="{FF2B5EF4-FFF2-40B4-BE49-F238E27FC236}">
                <a16:creationId xmlns:a16="http://schemas.microsoft.com/office/drawing/2014/main" id="{1739FB7C-9269-7342-8648-01158E245B2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A9A5DDBF-F036-D247-8214-85BE84E1C4F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67213" y="16002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E53449-679B-CC46-BF8F-F1C105ECD91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277225" y="16002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Chart Placeholder 4">
            <a:extLst>
              <a:ext uri="{FF2B5EF4-FFF2-40B4-BE49-F238E27FC236}">
                <a16:creationId xmlns:a16="http://schemas.microsoft.com/office/drawing/2014/main" id="{964DD178-5836-D24D-9CF5-2E0FDE4934E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7200" y="41148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CB0AE243-8D47-2941-B6AB-7A7BFCBEE1B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67213" y="41148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Chart Placeholder 6">
            <a:extLst>
              <a:ext uri="{FF2B5EF4-FFF2-40B4-BE49-F238E27FC236}">
                <a16:creationId xmlns:a16="http://schemas.microsoft.com/office/drawing/2014/main" id="{C99EE39F-D270-8347-9E90-33ACBAEA071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277225" y="41148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99DBD1E6-5A74-274B-8433-97A77208C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40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7366000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2pPr>
            <a:lvl3pPr marL="228600" indent="-228600">
              <a:spcBef>
                <a:spcPts val="1200"/>
              </a:spcBef>
              <a:buFont typeface="Wells Fargo Sans" panose="020B0503020203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457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6858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9144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6pPr>
            <a:lvl7pPr marL="11430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13716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8pPr>
            <a:lvl9pPr marL="1600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7EF2A7E-ED94-E540-9CF4-B56F980A3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45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Graphite Tint 1">
    <p:bg>
      <p:bgPr>
        <a:solidFill>
          <a:srgbClr val="70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7366000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2pPr>
            <a:lvl3pPr marL="228600" indent="-228600">
              <a:spcBef>
                <a:spcPts val="1200"/>
              </a:spcBef>
              <a:buFont typeface="Wells Fargo Sans" panose="020B0503020203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457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6858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5pPr>
            <a:lvl6pPr marL="9144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6pPr>
            <a:lvl7pPr marL="11430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7pPr>
            <a:lvl8pPr marL="13716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8pPr>
            <a:lvl9pPr marL="1600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E969CF6-897C-2A47-AFD1-3CED01FF0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8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Graphite Tint 4"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7366000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2pPr>
            <a:lvl3pPr marL="228600" indent="-228600">
              <a:spcBef>
                <a:spcPts val="1200"/>
              </a:spcBef>
              <a:buFont typeface="Wells Fargo Sans" panose="020B0503020203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457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6858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9144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6pPr>
            <a:lvl7pPr marL="11430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13716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8pPr>
            <a:lvl9pPr marL="1600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A37D924-28E5-5843-9BA3-6C88EE563D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9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7366000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2pPr>
            <a:lvl3pPr marL="228600" indent="-228600">
              <a:spcBef>
                <a:spcPts val="1200"/>
              </a:spcBef>
              <a:buFont typeface="Wells Fargo Sans" panose="020B0503020203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457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6858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9144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6pPr>
            <a:lvl7pPr marL="11430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13716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8pPr>
            <a:lvl9pPr marL="1600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6A6D6C7-DEED-604E-9F87-29E1838E5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1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366001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E076051-AE4B-CF44-AB12-A6CC31DC24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1" y="1600200"/>
            <a:ext cx="7366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62EF48E-356C-2242-ADD1-8AEA6280E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77225" y="5862"/>
            <a:ext cx="3914775" cy="6858000"/>
          </a:xfrm>
          <a:solidFill>
            <a:srgbClr val="E1E1E1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042F1D1-52E8-5643-866B-0EB322CE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2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0D26346-61C4-6C44-B93D-0EBC0C5CA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600200"/>
            <a:ext cx="9550401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[Optional photo caption]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62EF48E-356C-2242-ADD1-8AEA6280E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03120"/>
            <a:ext cx="12192000" cy="4754880"/>
          </a:xfrm>
          <a:solidFill>
            <a:srgbClr val="E1E1E1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6C7E36A9-B84B-7E40-9E84-C82B263B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Identifier">
            <a:extLst>
              <a:ext uri="{FF2B5EF4-FFF2-40B4-BE49-F238E27FC236}">
                <a16:creationId xmlns:a16="http://schemas.microsoft.com/office/drawing/2014/main" id="{E275D8DB-0AC3-5946-8EF8-CCBF53B497AF}"/>
              </a:ext>
            </a:extLst>
          </p:cNvPr>
          <p:cNvGrpSpPr/>
          <p:nvPr/>
        </p:nvGrpSpPr>
        <p:grpSpPr>
          <a:xfrm>
            <a:off x="457200" y="601665"/>
            <a:ext cx="3044952" cy="822960"/>
            <a:chOff x="9509966" y="601665"/>
            <a:chExt cx="3044952" cy="822960"/>
          </a:xfrm>
        </p:grpSpPr>
        <p:sp>
          <p:nvSpPr>
            <p:cNvPr id="12" name="Box">
              <a:extLst>
                <a:ext uri="{FF2B5EF4-FFF2-40B4-BE49-F238E27FC236}">
                  <a16:creationId xmlns:a16="http://schemas.microsoft.com/office/drawing/2014/main" id="{209D62AC-7A7F-CD43-9891-7683334B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509966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3" name="Group Name">
              <a:extLst>
                <a:ext uri="{FF2B5EF4-FFF2-40B4-BE49-F238E27FC236}">
                  <a16:creationId xmlns:a16="http://schemas.microsoft.com/office/drawing/2014/main" id="{736C48FE-0AD4-FB42-AB54-498AAFEDFFC7}"/>
                </a:ext>
              </a:extLst>
            </p:cNvPr>
            <p:cNvSpPr txBox="1"/>
            <p:nvPr userDrawn="1"/>
          </p:nvSpPr>
          <p:spPr>
            <a:xfrm>
              <a:off x="9811718" y="601665"/>
              <a:ext cx="27432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29" y="457200"/>
            <a:ext cx="1033271" cy="10332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71800"/>
            <a:ext cx="8321040" cy="1554459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title, </a:t>
            </a:r>
            <a:br>
              <a:rPr lang="en-US" dirty="0"/>
            </a:br>
            <a:r>
              <a:rPr lang="en-US" dirty="0"/>
              <a:t>three lines max]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4709160"/>
            <a:ext cx="1719072" cy="0"/>
          </a:xfrm>
          <a:prstGeom prst="line">
            <a:avLst/>
          </a:prstGeom>
          <a:ln w="2540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937759"/>
            <a:ext cx="5943600" cy="9180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 sz="14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/>
            </a:pPr>
            <a:r>
              <a:rPr lang="en-US" dirty="0"/>
              <a:t>[Month XX, 20XX]</a:t>
            </a:r>
            <a:br>
              <a:rPr lang="en-US" dirty="0"/>
            </a:br>
            <a:r>
              <a:rPr lang="en-US" dirty="0"/>
              <a:t>[Presenter information]</a:t>
            </a:r>
            <a:br>
              <a:rPr lang="en-US" dirty="0"/>
            </a:br>
            <a:r>
              <a:rPr lang="en-US" dirty="0"/>
              <a:t>[Presenter or Group information optional line 2]</a:t>
            </a:r>
            <a:br>
              <a:rPr lang="en-US" dirty="0"/>
            </a:br>
            <a:r>
              <a:rPr lang="en-US" dirty="0"/>
              <a:t>[Presenter or Group information optional line 3]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08FCB257-EBF9-DA49-A133-B2BC6A7440CB}"/>
              </a:ext>
            </a:extLst>
          </p:cNvPr>
          <p:cNvSpPr txBox="1"/>
          <p:nvPr/>
        </p:nvSpPr>
        <p:spPr>
          <a:xfrm>
            <a:off x="457200" y="6172200"/>
            <a:ext cx="727525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 dirty="0"/>
              <a:t>© 2022 Wells Fargo &amp; Company. All rights reserved.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 products are offered through Wells Fargo Bank, N.A., Member FDIC. Wells Fargo Bank, N.A. is a banking affiliate of Wells Fargo &amp; Company. </a:t>
            </a:r>
          </a:p>
        </p:txBody>
      </p:sp>
    </p:spTree>
    <p:extLst>
      <p:ext uri="{BB962C8B-B14F-4D97-AF65-F5344CB8AC3E}">
        <p14:creationId xmlns:p14="http://schemas.microsoft.com/office/powerpoint/2010/main" val="346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hoto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0D26346-61C4-6C44-B93D-0EBC0C5CA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600200"/>
            <a:ext cx="7366001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[Optional photo caption]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62EF48E-356C-2242-ADD1-8AEA6280E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03120"/>
            <a:ext cx="8277224" cy="4754880"/>
          </a:xfrm>
          <a:solidFill>
            <a:srgbClr val="E1E1E1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44CA248-D2A9-BE4C-8A71-862CADED02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7225" y="1600200"/>
            <a:ext cx="3457575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[Optional photo caption]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DA8240D-0BD4-F841-8B8F-61635137F8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77224" y="2103120"/>
            <a:ext cx="3914775" cy="4754880"/>
          </a:xfrm>
          <a:solidFill>
            <a:srgbClr val="BCBBBA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55695995-E9EC-9741-9AB6-FA7A10F354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6E475588-47DB-0041-A49C-8F0EF8600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665BEEFC-B89E-9C41-8260-1542F0B43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ells Fargo" descr="Wells Fargo">
            <a:extLst>
              <a:ext uri="{FF2B5EF4-FFF2-40B4-BE49-F238E27FC236}">
                <a16:creationId xmlns:a16="http://schemas.microsoft.com/office/drawing/2014/main" id="{0DE7FB8E-1AD3-5B42-BE1D-61941DA7F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033271" cy="1033271"/>
          </a:xfrm>
          <a:prstGeom prst="rect">
            <a:avLst/>
          </a:prstGeom>
        </p:spPr>
      </p:pic>
      <p:grpSp>
        <p:nvGrpSpPr>
          <p:cNvPr id="10" name="Identifier">
            <a:extLst>
              <a:ext uri="{FF2B5EF4-FFF2-40B4-BE49-F238E27FC236}">
                <a16:creationId xmlns:a16="http://schemas.microsoft.com/office/drawing/2014/main" id="{4A408C41-CB7E-4F47-8CF3-139242000546}"/>
              </a:ext>
            </a:extLst>
          </p:cNvPr>
          <p:cNvGrpSpPr/>
          <p:nvPr/>
        </p:nvGrpSpPr>
        <p:grpSpPr>
          <a:xfrm>
            <a:off x="8997696" y="601665"/>
            <a:ext cx="2813256" cy="822960"/>
            <a:chOff x="9494774" y="601665"/>
            <a:chExt cx="2813256" cy="822960"/>
          </a:xfrm>
        </p:grpSpPr>
        <p:sp>
          <p:nvSpPr>
            <p:cNvPr id="11" name="Box">
              <a:extLst>
                <a:ext uri="{FF2B5EF4-FFF2-40B4-BE49-F238E27FC236}">
                  <a16:creationId xmlns:a16="http://schemas.microsoft.com/office/drawing/2014/main" id="{158D2809-4565-824A-B38A-3DB4F62B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494774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2" name="Group Name">
              <a:extLst>
                <a:ext uri="{FF2B5EF4-FFF2-40B4-BE49-F238E27FC236}">
                  <a16:creationId xmlns:a16="http://schemas.microsoft.com/office/drawing/2014/main" id="{1B1C907C-1F4D-8046-940A-D65369106A90}"/>
                </a:ext>
              </a:extLst>
            </p:cNvPr>
            <p:cNvSpPr txBox="1"/>
            <p:nvPr userDrawn="1"/>
          </p:nvSpPr>
          <p:spPr>
            <a:xfrm>
              <a:off x="9793430" y="601665"/>
              <a:ext cx="25146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sp>
        <p:nvSpPr>
          <p:cNvPr id="6" name="Thank You">
            <a:extLst>
              <a:ext uri="{FF2B5EF4-FFF2-40B4-BE49-F238E27FC236}">
                <a16:creationId xmlns:a16="http://schemas.microsoft.com/office/drawing/2014/main" id="{D5C8B33B-B32E-0C4D-947A-87A5447D23F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9550400" cy="160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Thank you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580231D-7943-F647-B67D-262940DDD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1845"/>
            <a:ext cx="3454400" cy="183035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1400"/>
            </a:lvl3pPr>
            <a:lvl4pPr marL="0" indent="0">
              <a:spcBef>
                <a:spcPts val="0"/>
              </a:spcBef>
              <a:buFontTx/>
              <a:buNone/>
              <a:defRPr sz="1400"/>
            </a:lvl4pPr>
            <a:lvl5pPr marL="0" indent="0">
              <a:spcBef>
                <a:spcPts val="0"/>
              </a:spcBef>
              <a:buFontTx/>
              <a:buNone/>
              <a:defRPr sz="1400"/>
            </a:lvl5pPr>
            <a:lvl6pPr marL="0" indent="0">
              <a:spcBef>
                <a:spcPts val="0"/>
              </a:spcBef>
              <a:buFontTx/>
              <a:buNone/>
              <a:defRPr sz="1400"/>
            </a:lvl6pPr>
            <a:lvl7pPr marL="0" indent="0">
              <a:spcBef>
                <a:spcPts val="0"/>
              </a:spcBef>
              <a:buFontTx/>
              <a:buNone/>
              <a:defRPr sz="1400"/>
            </a:lvl7pPr>
            <a:lvl8pPr marL="0" indent="0">
              <a:spcBef>
                <a:spcPts val="0"/>
              </a:spcBef>
              <a:buFontTx/>
              <a:buNone/>
              <a:defRPr sz="1400"/>
            </a:lvl8pPr>
            <a:lvl9pPr marL="0" indent="0">
              <a:spcBef>
                <a:spcPts val="0"/>
              </a:spcBef>
              <a:buFontTx/>
              <a:buNone/>
              <a:defRPr sz="1400"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21329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Identifier">
            <a:extLst>
              <a:ext uri="{FF2B5EF4-FFF2-40B4-BE49-F238E27FC236}">
                <a16:creationId xmlns:a16="http://schemas.microsoft.com/office/drawing/2014/main" id="{6F122A5C-B96A-1745-BDE3-02E451B315EC}"/>
              </a:ext>
            </a:extLst>
          </p:cNvPr>
          <p:cNvGrpSpPr/>
          <p:nvPr/>
        </p:nvGrpSpPr>
        <p:grpSpPr>
          <a:xfrm>
            <a:off x="457200" y="601665"/>
            <a:ext cx="3044952" cy="822960"/>
            <a:chOff x="9509966" y="601665"/>
            <a:chExt cx="3044952" cy="822960"/>
          </a:xfrm>
        </p:grpSpPr>
        <p:sp>
          <p:nvSpPr>
            <p:cNvPr id="13" name="Box">
              <a:extLst>
                <a:ext uri="{FF2B5EF4-FFF2-40B4-BE49-F238E27FC236}">
                  <a16:creationId xmlns:a16="http://schemas.microsoft.com/office/drawing/2014/main" id="{9AFC4F5B-2818-624D-993D-DED1001D6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509966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4" name="Group Name">
              <a:extLst>
                <a:ext uri="{FF2B5EF4-FFF2-40B4-BE49-F238E27FC236}">
                  <a16:creationId xmlns:a16="http://schemas.microsoft.com/office/drawing/2014/main" id="{ABF93A83-8406-3E45-B46A-2B07FCDAD45A}"/>
                </a:ext>
              </a:extLst>
            </p:cNvPr>
            <p:cNvSpPr txBox="1"/>
            <p:nvPr userDrawn="1"/>
          </p:nvSpPr>
          <p:spPr>
            <a:xfrm>
              <a:off x="9811718" y="601665"/>
              <a:ext cx="27432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pic>
        <p:nvPicPr>
          <p:cNvPr id="3" name="Wells Fargo" descr="Wells Fargo">
            <a:extLst>
              <a:ext uri="{FF2B5EF4-FFF2-40B4-BE49-F238E27FC236}">
                <a16:creationId xmlns:a16="http://schemas.microsoft.com/office/drawing/2014/main" id="{0DE7FB8E-1AD3-5B42-BE1D-61941DA7F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29" y="457200"/>
            <a:ext cx="1033271" cy="1033271"/>
          </a:xfrm>
          <a:prstGeom prst="rect">
            <a:avLst/>
          </a:prstGeom>
        </p:spPr>
      </p:pic>
      <p:sp>
        <p:nvSpPr>
          <p:cNvPr id="6" name="Thank You">
            <a:extLst>
              <a:ext uri="{FF2B5EF4-FFF2-40B4-BE49-F238E27FC236}">
                <a16:creationId xmlns:a16="http://schemas.microsoft.com/office/drawing/2014/main" id="{D5C8B33B-B32E-0C4D-947A-87A5447D23F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9550400" cy="160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Thank you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580231D-7943-F647-B67D-262940DDD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1845"/>
            <a:ext cx="3454400" cy="183035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1400"/>
            </a:lvl3pPr>
            <a:lvl4pPr marL="0" indent="0">
              <a:spcBef>
                <a:spcPts val="0"/>
              </a:spcBef>
              <a:buFontTx/>
              <a:buNone/>
              <a:defRPr sz="1400"/>
            </a:lvl4pPr>
            <a:lvl5pPr marL="0" indent="0">
              <a:spcBef>
                <a:spcPts val="0"/>
              </a:spcBef>
              <a:buFontTx/>
              <a:buNone/>
              <a:defRPr sz="1400"/>
            </a:lvl5pPr>
            <a:lvl6pPr marL="0" indent="0">
              <a:spcBef>
                <a:spcPts val="0"/>
              </a:spcBef>
              <a:buFontTx/>
              <a:buNone/>
              <a:defRPr sz="1400"/>
            </a:lvl6pPr>
            <a:lvl7pPr marL="0" indent="0">
              <a:spcBef>
                <a:spcPts val="0"/>
              </a:spcBef>
              <a:buFontTx/>
              <a:buNone/>
              <a:defRPr sz="1400"/>
            </a:lvl7pPr>
            <a:lvl8pPr marL="0" indent="0">
              <a:spcBef>
                <a:spcPts val="0"/>
              </a:spcBef>
              <a:buFontTx/>
              <a:buNone/>
              <a:defRPr sz="1400"/>
            </a:lvl8pPr>
            <a:lvl9pPr marL="0" indent="0">
              <a:spcBef>
                <a:spcPts val="0"/>
              </a:spcBef>
              <a:buFontTx/>
              <a:buNone/>
              <a:defRPr sz="1400"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5526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0">
  <p:cSld name="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457200"/>
            <a:ext cx="11216640" cy="10058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828800"/>
            <a:ext cx="5364480" cy="4340224"/>
          </a:xfrm>
        </p:spPr>
        <p:txBody>
          <a:bodyPr numCol="1"/>
          <a:lstStyle>
            <a:lvl1pPr marL="171450" indent="-171450">
              <a:buFont typeface="Wells Fargo Sans" panose="020B0503020203020204" pitchFamily="34" charset="0"/>
              <a:buChar char="•"/>
              <a:tabLst>
                <a:tab pos="4024313" algn="r"/>
              </a:tabLst>
              <a:defRPr/>
            </a:lvl1pPr>
            <a:lvl2pPr marL="342900" indent="-171450">
              <a:tabLst>
                <a:tab pos="4024313" algn="r"/>
              </a:tabLst>
              <a:defRPr/>
            </a:lvl2pPr>
            <a:lvl3pPr marL="514350" indent="-171450">
              <a:tabLst>
                <a:tab pos="4024313" algn="r"/>
              </a:tabLst>
              <a:defRPr/>
            </a:lvl3pPr>
            <a:lvl4pPr marL="685800" indent="-171450">
              <a:tabLst>
                <a:tab pos="4024313" algn="r"/>
              </a:tabLst>
              <a:defRPr/>
            </a:lvl4pPr>
            <a:lvl5pPr marL="857250" indent="-171450">
              <a:tabLst>
                <a:tab pos="4024313" algn="r"/>
              </a:tabLst>
              <a:defRPr/>
            </a:lvl5pPr>
            <a:lvl6pPr marL="1028700" indent="-171450">
              <a:tabLst>
                <a:tab pos="4024313" algn="r"/>
              </a:tabLst>
              <a:defRPr/>
            </a:lvl6pPr>
            <a:lvl7pPr marL="1200150" indent="-171450">
              <a:tabLst>
                <a:tab pos="4024313" algn="r"/>
              </a:tabLst>
              <a:defRPr/>
            </a:lvl7pPr>
            <a:lvl8pPr marL="1371600" indent="-171450">
              <a:tabLst>
                <a:tab pos="4024313" algn="r"/>
              </a:tabLst>
              <a:defRPr/>
            </a:lvl8pPr>
            <a:lvl9pPr marL="1543050" indent="-171450">
              <a:tabLst>
                <a:tab pos="4024313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F7941C5E-69DA-4A4E-99CB-9F761C379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Line">
            <a:extLst>
              <a:ext uri="{FF2B5EF4-FFF2-40B4-BE49-F238E27FC236}">
                <a16:creationId xmlns:a16="http://schemas.microsoft.com/office/drawing/2014/main" id="{4ABDEBCE-EA33-5545-8215-1B576E86C9F6}"/>
              </a:ext>
            </a:extLst>
          </p:cNvPr>
          <p:cNvCxnSpPr>
            <a:cxnSpLocks/>
          </p:cNvCxnSpPr>
          <p:nvPr userDrawn="1"/>
        </p:nvCxnSpPr>
        <p:spPr bwMode="hidden">
          <a:xfrm>
            <a:off x="487680" y="1600200"/>
            <a:ext cx="5364480" cy="0"/>
          </a:xfrm>
          <a:prstGeom prst="line">
            <a:avLst/>
          </a:prstGeom>
          <a:ln w="1905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726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1">
  <p:cSld name="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580231D-7943-F647-B67D-262940DDD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680" y="4341847"/>
            <a:ext cx="3413760" cy="183035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11046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dec="http://schemas.microsoft.com/office/drawing/2017/decorative" xmlns:a16="http://schemas.microsoft.com/office/drawing/2014/main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033271" cy="1033271"/>
          </a:xfrm>
          <a:prstGeom prst="rect">
            <a:avLst/>
          </a:prstGeom>
        </p:spPr>
      </p:pic>
      <p:grpSp>
        <p:nvGrpSpPr>
          <p:cNvPr id="6" name="Identifier">
            <a:extLst>
              <a:ext uri="{FF2B5EF4-FFF2-40B4-BE49-F238E27FC236}">
                <a16:creationId xmlns:a16="http://schemas.microsoft.com/office/drawing/2014/main" id="{8B3552E4-A75F-184B-89DF-B7E649CD85FD}"/>
              </a:ext>
            </a:extLst>
          </p:cNvPr>
          <p:cNvGrpSpPr/>
          <p:nvPr/>
        </p:nvGrpSpPr>
        <p:grpSpPr>
          <a:xfrm>
            <a:off x="8997696" y="601665"/>
            <a:ext cx="2813256" cy="822960"/>
            <a:chOff x="9494774" y="601665"/>
            <a:chExt cx="2813256" cy="822960"/>
          </a:xfrm>
        </p:grpSpPr>
        <p:sp>
          <p:nvSpPr>
            <p:cNvPr id="4" name="Box">
              <a:extLst>
                <a:ext uri="{FF2B5EF4-FFF2-40B4-BE49-F238E27FC236}">
                  <a16:creationId xmlns:a16="http://schemas.microsoft.com/office/drawing/2014/main" id="{F49AADCA-615E-0742-8A07-DD29D1FC8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494774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5" name="Group Name">
              <a:extLst>
                <a:ext uri="{FF2B5EF4-FFF2-40B4-BE49-F238E27FC236}">
                  <a16:creationId xmlns:a16="http://schemas.microsoft.com/office/drawing/2014/main" id="{BFDA20FB-4F84-BE4E-97CD-25631EF8C228}"/>
                </a:ext>
              </a:extLst>
            </p:cNvPr>
            <p:cNvSpPr txBox="1"/>
            <p:nvPr userDrawn="1"/>
          </p:nvSpPr>
          <p:spPr>
            <a:xfrm>
              <a:off x="9793430" y="601665"/>
              <a:ext cx="25146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71800"/>
            <a:ext cx="8321040" cy="1554459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title, </a:t>
            </a:r>
            <a:br>
              <a:rPr lang="en-US" dirty="0"/>
            </a:br>
            <a:r>
              <a:rPr lang="en-US" dirty="0"/>
              <a:t>three lines max]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4709160"/>
            <a:ext cx="1719072" cy="0"/>
          </a:xfrm>
          <a:prstGeom prst="line">
            <a:avLst/>
          </a:prstGeom>
          <a:ln w="2540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937759"/>
            <a:ext cx="5943600" cy="9180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 sz="14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/>
            </a:pPr>
            <a:r>
              <a:rPr lang="en-US" dirty="0"/>
              <a:t>[Month XX, 20XX]</a:t>
            </a:r>
            <a:br>
              <a:rPr lang="en-US" dirty="0"/>
            </a:br>
            <a:r>
              <a:rPr lang="en-US" dirty="0"/>
              <a:t>[Presenter information]</a:t>
            </a:r>
            <a:br>
              <a:rPr lang="en-US" dirty="0"/>
            </a:br>
            <a:r>
              <a:rPr lang="en-US" dirty="0"/>
              <a:t>[Presenter or Group information optional line 2]</a:t>
            </a:r>
            <a:br>
              <a:rPr lang="en-US" dirty="0"/>
            </a:br>
            <a:r>
              <a:rPr lang="en-US" dirty="0"/>
              <a:t>[Presenter or Group information optional line 3]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08FCB257-EBF9-DA49-A133-B2BC6A7440CB}"/>
              </a:ext>
            </a:extLst>
          </p:cNvPr>
          <p:cNvSpPr txBox="1"/>
          <p:nvPr/>
        </p:nvSpPr>
        <p:spPr>
          <a:xfrm>
            <a:off x="457200" y="6172200"/>
            <a:ext cx="727525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 dirty="0"/>
              <a:t>© 2022 Wells Fargo &amp; Company. All rights reserved.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 products are offered through Wells Fargo Bank, N.A., Member FDIC. Wells Fargo Bank, N.A. is a banking affiliate of Wells Fargo &amp; Company. </a:t>
            </a:r>
          </a:p>
        </p:txBody>
      </p:sp>
    </p:spTree>
    <p:extLst>
      <p:ext uri="{BB962C8B-B14F-4D97-AF65-F5344CB8AC3E}">
        <p14:creationId xmlns:p14="http://schemas.microsoft.com/office/powerpoint/2010/main" val="42365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Identifier">
            <a:extLst>
              <a:ext uri="{FF2B5EF4-FFF2-40B4-BE49-F238E27FC236}">
                <a16:creationId xmlns:a16="http://schemas.microsoft.com/office/drawing/2014/main" id="{E275D8DB-0AC3-5946-8EF8-CCBF53B497AF}"/>
              </a:ext>
            </a:extLst>
          </p:cNvPr>
          <p:cNvGrpSpPr/>
          <p:nvPr/>
        </p:nvGrpSpPr>
        <p:grpSpPr>
          <a:xfrm>
            <a:off x="457200" y="601665"/>
            <a:ext cx="3044952" cy="822960"/>
            <a:chOff x="9509966" y="601665"/>
            <a:chExt cx="3044952" cy="822960"/>
          </a:xfrm>
        </p:grpSpPr>
        <p:sp>
          <p:nvSpPr>
            <p:cNvPr id="12" name="Box">
              <a:extLst>
                <a:ext uri="{FF2B5EF4-FFF2-40B4-BE49-F238E27FC236}">
                  <a16:creationId xmlns:a16="http://schemas.microsoft.com/office/drawing/2014/main" id="{209D62AC-7A7F-CD43-9891-7683334B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509966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3" name="Group Name">
              <a:extLst>
                <a:ext uri="{FF2B5EF4-FFF2-40B4-BE49-F238E27FC236}">
                  <a16:creationId xmlns:a16="http://schemas.microsoft.com/office/drawing/2014/main" id="{736C48FE-0AD4-FB42-AB54-498AAFEDFFC7}"/>
                </a:ext>
              </a:extLst>
            </p:cNvPr>
            <p:cNvSpPr txBox="1"/>
            <p:nvPr userDrawn="1"/>
          </p:nvSpPr>
          <p:spPr>
            <a:xfrm>
              <a:off x="9811718" y="601665"/>
              <a:ext cx="27432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29" y="457200"/>
            <a:ext cx="1033271" cy="10332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71800"/>
            <a:ext cx="8321040" cy="1554459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title, </a:t>
            </a:r>
            <a:br>
              <a:rPr lang="en-US" dirty="0"/>
            </a:br>
            <a:r>
              <a:rPr lang="en-US" dirty="0"/>
              <a:t>three lines max]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4709160"/>
            <a:ext cx="1719072" cy="0"/>
          </a:xfrm>
          <a:prstGeom prst="line">
            <a:avLst/>
          </a:prstGeom>
          <a:ln w="2540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937759"/>
            <a:ext cx="5943600" cy="9180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 sz="14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/>
            </a:pPr>
            <a:r>
              <a:rPr lang="en-US" dirty="0"/>
              <a:t>[Month XX, 20XX]</a:t>
            </a:r>
            <a:br>
              <a:rPr lang="en-US" dirty="0"/>
            </a:br>
            <a:r>
              <a:rPr lang="en-US" dirty="0"/>
              <a:t>[Presenter information]</a:t>
            </a:r>
            <a:br>
              <a:rPr lang="en-US" dirty="0"/>
            </a:br>
            <a:r>
              <a:rPr lang="en-US" dirty="0"/>
              <a:t>[Presenter or Group information optional line 2]</a:t>
            </a:r>
            <a:br>
              <a:rPr lang="en-US" dirty="0"/>
            </a:br>
            <a:r>
              <a:rPr lang="en-US" dirty="0"/>
              <a:t>[Presenter or Group information optional line 3]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08FCB257-EBF9-DA49-A133-B2BC6A7440CB}"/>
              </a:ext>
            </a:extLst>
          </p:cNvPr>
          <p:cNvSpPr txBox="1"/>
          <p:nvPr/>
        </p:nvSpPr>
        <p:spPr>
          <a:xfrm>
            <a:off x="457200" y="6172200"/>
            <a:ext cx="727525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 dirty="0"/>
              <a:t>© 2022 Wells Fargo &amp; Company. All rights reserved.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 products are offered through Wells Fargo Bank, N.A., Member FDIC. Wells Fargo Bank, N.A. is a banking affiliate of Wells Fargo &amp; Company. </a:t>
            </a:r>
          </a:p>
        </p:txBody>
      </p:sp>
    </p:spTree>
    <p:extLst>
      <p:ext uri="{BB962C8B-B14F-4D97-AF65-F5344CB8AC3E}">
        <p14:creationId xmlns:p14="http://schemas.microsoft.com/office/powerpoint/2010/main" val="32421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033271" cy="1033271"/>
          </a:xfrm>
          <a:prstGeom prst="rect">
            <a:avLst/>
          </a:prstGeom>
        </p:spPr>
      </p:pic>
      <p:grpSp>
        <p:nvGrpSpPr>
          <p:cNvPr id="11" name="Identifier">
            <a:extLst>
              <a:ext uri="{FF2B5EF4-FFF2-40B4-BE49-F238E27FC236}">
                <a16:creationId xmlns:a16="http://schemas.microsoft.com/office/drawing/2014/main" id="{BE2A64C2-F78E-934D-BC5E-E962DB944C3F}"/>
              </a:ext>
            </a:extLst>
          </p:cNvPr>
          <p:cNvGrpSpPr/>
          <p:nvPr/>
        </p:nvGrpSpPr>
        <p:grpSpPr>
          <a:xfrm>
            <a:off x="8997696" y="601665"/>
            <a:ext cx="2813256" cy="822960"/>
            <a:chOff x="9494774" y="601665"/>
            <a:chExt cx="2813256" cy="822960"/>
          </a:xfrm>
        </p:grpSpPr>
        <p:sp>
          <p:nvSpPr>
            <p:cNvPr id="12" name="Box">
              <a:extLst>
                <a:ext uri="{FF2B5EF4-FFF2-40B4-BE49-F238E27FC236}">
                  <a16:creationId xmlns:a16="http://schemas.microsoft.com/office/drawing/2014/main" id="{18775C36-EB42-AB4D-934F-B5D8A170C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494774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6" name="Group Name">
              <a:extLst>
                <a:ext uri="{FF2B5EF4-FFF2-40B4-BE49-F238E27FC236}">
                  <a16:creationId xmlns:a16="http://schemas.microsoft.com/office/drawing/2014/main" id="{1AEB200F-DD6A-1840-B09E-5EF3BB321958}"/>
                </a:ext>
              </a:extLst>
            </p:cNvPr>
            <p:cNvSpPr txBox="1"/>
            <p:nvPr userDrawn="1"/>
          </p:nvSpPr>
          <p:spPr>
            <a:xfrm>
              <a:off x="9793430" y="601665"/>
              <a:ext cx="25146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71800"/>
            <a:ext cx="5943600" cy="1554459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title, </a:t>
            </a:r>
            <a:br>
              <a:rPr lang="en-US" dirty="0"/>
            </a:br>
            <a:r>
              <a:rPr lang="en-US" dirty="0"/>
              <a:t>three lines max]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4709160"/>
            <a:ext cx="1719072" cy="0"/>
          </a:xfrm>
          <a:prstGeom prst="line">
            <a:avLst/>
          </a:prstGeom>
          <a:ln w="2540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9" y="4937759"/>
            <a:ext cx="5943599" cy="9180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 sz="14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 dirty="0"/>
              <a:t>[Month XX, 20XX]</a:t>
            </a:r>
            <a:br>
              <a:rPr lang="en-US" dirty="0"/>
            </a:br>
            <a:r>
              <a:rPr lang="en-US" dirty="0"/>
              <a:t>[Presenter information]</a:t>
            </a:r>
            <a:br>
              <a:rPr lang="en-US" dirty="0"/>
            </a:br>
            <a:r>
              <a:rPr lang="en-US" dirty="0"/>
              <a:t>[Presenter or Group information optional line 2]</a:t>
            </a:r>
            <a:br>
              <a:rPr lang="en-US" dirty="0"/>
            </a:br>
            <a:r>
              <a:rPr lang="en-US" dirty="0"/>
              <a:t>[Presenter or Group information optional line 3]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C5F8AF9-2651-F949-B47F-5DF3904FB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2760" y="2194560"/>
            <a:ext cx="4892040" cy="3520440"/>
          </a:xfrm>
          <a:solidFill>
            <a:srgbClr val="E1E1E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08FCB257-EBF9-DA49-A133-B2BC6A7440CB}"/>
              </a:ext>
            </a:extLst>
          </p:cNvPr>
          <p:cNvSpPr txBox="1"/>
          <p:nvPr/>
        </p:nvSpPr>
        <p:spPr>
          <a:xfrm>
            <a:off x="457200" y="6172200"/>
            <a:ext cx="5413248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 dirty="0"/>
              <a:t>© 20XX Wells Fargo &amp; Company. All rights reserved. Internal use.</a:t>
            </a:r>
          </a:p>
        </p:txBody>
      </p:sp>
    </p:spTree>
    <p:extLst>
      <p:ext uri="{BB962C8B-B14F-4D97-AF65-F5344CB8AC3E}">
        <p14:creationId xmlns:p14="http://schemas.microsoft.com/office/powerpoint/2010/main" val="3743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033271" cy="1033271"/>
          </a:xfrm>
          <a:prstGeom prst="rect">
            <a:avLst/>
          </a:prstGeom>
        </p:spPr>
      </p:pic>
      <p:grpSp>
        <p:nvGrpSpPr>
          <p:cNvPr id="11" name="Identifier">
            <a:extLst>
              <a:ext uri="{FF2B5EF4-FFF2-40B4-BE49-F238E27FC236}">
                <a16:creationId xmlns:a16="http://schemas.microsoft.com/office/drawing/2014/main" id="{BE2A64C2-F78E-934D-BC5E-E962DB944C3F}"/>
              </a:ext>
            </a:extLst>
          </p:cNvPr>
          <p:cNvGrpSpPr/>
          <p:nvPr/>
        </p:nvGrpSpPr>
        <p:grpSpPr>
          <a:xfrm>
            <a:off x="8997696" y="601665"/>
            <a:ext cx="2813256" cy="822960"/>
            <a:chOff x="9494774" y="601665"/>
            <a:chExt cx="2813256" cy="822960"/>
          </a:xfrm>
        </p:grpSpPr>
        <p:sp>
          <p:nvSpPr>
            <p:cNvPr id="12" name="Box">
              <a:extLst>
                <a:ext uri="{FF2B5EF4-FFF2-40B4-BE49-F238E27FC236}">
                  <a16:creationId xmlns:a16="http://schemas.microsoft.com/office/drawing/2014/main" id="{18775C36-EB42-AB4D-934F-B5D8A170C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494774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6" name="Group Name">
              <a:extLst>
                <a:ext uri="{FF2B5EF4-FFF2-40B4-BE49-F238E27FC236}">
                  <a16:creationId xmlns:a16="http://schemas.microsoft.com/office/drawing/2014/main" id="{1AEB200F-DD6A-1840-B09E-5EF3BB321958}"/>
                </a:ext>
              </a:extLst>
            </p:cNvPr>
            <p:cNvSpPr txBox="1"/>
            <p:nvPr userDrawn="1"/>
          </p:nvSpPr>
          <p:spPr>
            <a:xfrm>
              <a:off x="9793430" y="601665"/>
              <a:ext cx="25146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71800"/>
            <a:ext cx="5943600" cy="1554459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title, </a:t>
            </a:r>
            <a:br>
              <a:rPr lang="en-US" dirty="0"/>
            </a:br>
            <a:r>
              <a:rPr lang="en-US" dirty="0"/>
              <a:t>three lines max]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4709160"/>
            <a:ext cx="1719072" cy="0"/>
          </a:xfrm>
          <a:prstGeom prst="line">
            <a:avLst/>
          </a:prstGeom>
          <a:ln w="2540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9" y="4937759"/>
            <a:ext cx="5943599" cy="9180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 sz="14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 dirty="0"/>
              <a:t>[Month XX, 20XX]</a:t>
            </a:r>
            <a:br>
              <a:rPr lang="en-US" dirty="0"/>
            </a:br>
            <a:r>
              <a:rPr lang="en-US" dirty="0"/>
              <a:t>[Presenter information]</a:t>
            </a:r>
            <a:br>
              <a:rPr lang="en-US" dirty="0"/>
            </a:br>
            <a:r>
              <a:rPr lang="en-US" dirty="0"/>
              <a:t>[Presenter or Group information optional line 2]</a:t>
            </a:r>
            <a:br>
              <a:rPr lang="en-US" dirty="0"/>
            </a:br>
            <a:r>
              <a:rPr lang="en-US" dirty="0"/>
              <a:t>[Presenter or Group information optional line 3]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C5F8AF9-2651-F949-B47F-5DF3904FB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2760" y="2194560"/>
            <a:ext cx="4892040" cy="3520440"/>
          </a:xfrm>
          <a:solidFill>
            <a:srgbClr val="E1E1E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08FCB257-EBF9-DA49-A133-B2BC6A7440CB}"/>
              </a:ext>
            </a:extLst>
          </p:cNvPr>
          <p:cNvSpPr txBox="1"/>
          <p:nvPr/>
        </p:nvSpPr>
        <p:spPr>
          <a:xfrm>
            <a:off x="457200" y="6172200"/>
            <a:ext cx="5413248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 dirty="0"/>
              <a:t>© 20XX Wells Fargo &amp; Company. All rights reserved. Internal use.</a:t>
            </a:r>
          </a:p>
        </p:txBody>
      </p:sp>
    </p:spTree>
    <p:extLst>
      <p:ext uri="{BB962C8B-B14F-4D97-AF65-F5344CB8AC3E}">
        <p14:creationId xmlns:p14="http://schemas.microsoft.com/office/powerpoint/2010/main" val="24141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hoto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Identifier">
            <a:extLst>
              <a:ext uri="{FF2B5EF4-FFF2-40B4-BE49-F238E27FC236}">
                <a16:creationId xmlns:a16="http://schemas.microsoft.com/office/drawing/2014/main" id="{18F55F29-5D6A-0046-BFF1-FDBC980E68E6}"/>
              </a:ext>
            </a:extLst>
          </p:cNvPr>
          <p:cNvGrpSpPr/>
          <p:nvPr/>
        </p:nvGrpSpPr>
        <p:grpSpPr>
          <a:xfrm>
            <a:off x="457200" y="601665"/>
            <a:ext cx="3044952" cy="822960"/>
            <a:chOff x="9509966" y="601665"/>
            <a:chExt cx="3044952" cy="822960"/>
          </a:xfrm>
        </p:grpSpPr>
        <p:sp>
          <p:nvSpPr>
            <p:cNvPr id="14" name="Box">
              <a:extLst>
                <a:ext uri="{FF2B5EF4-FFF2-40B4-BE49-F238E27FC236}">
                  <a16:creationId xmlns:a16="http://schemas.microsoft.com/office/drawing/2014/main" id="{B78A4FD9-6886-B24A-8E96-409A20703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509966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5" name="Group Name">
              <a:extLst>
                <a:ext uri="{FF2B5EF4-FFF2-40B4-BE49-F238E27FC236}">
                  <a16:creationId xmlns:a16="http://schemas.microsoft.com/office/drawing/2014/main" id="{862587A8-F2CB-A34B-AE0B-900E23FDA2B4}"/>
                </a:ext>
              </a:extLst>
            </p:cNvPr>
            <p:cNvSpPr txBox="1"/>
            <p:nvPr userDrawn="1"/>
          </p:nvSpPr>
          <p:spPr>
            <a:xfrm>
              <a:off x="9811718" y="601665"/>
              <a:ext cx="27432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29" y="457200"/>
            <a:ext cx="1033271" cy="10332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71800"/>
            <a:ext cx="5943600" cy="1554459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title, </a:t>
            </a:r>
            <a:br>
              <a:rPr lang="en-US" dirty="0"/>
            </a:br>
            <a:r>
              <a:rPr lang="en-US" dirty="0"/>
              <a:t>three lines max]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4709160"/>
            <a:ext cx="1719072" cy="0"/>
          </a:xfrm>
          <a:prstGeom prst="line">
            <a:avLst/>
          </a:prstGeom>
          <a:ln w="2540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9" y="4937759"/>
            <a:ext cx="5943599" cy="9180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 sz="14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 dirty="0"/>
              <a:t>[Month XX, 20XX]</a:t>
            </a:r>
            <a:br>
              <a:rPr lang="en-US" dirty="0"/>
            </a:br>
            <a:r>
              <a:rPr lang="en-US" dirty="0"/>
              <a:t>[Presenter information]</a:t>
            </a:r>
            <a:br>
              <a:rPr lang="en-US" dirty="0"/>
            </a:br>
            <a:r>
              <a:rPr lang="en-US" dirty="0"/>
              <a:t>[Presenter or Group information optional line 2]</a:t>
            </a:r>
            <a:br>
              <a:rPr lang="en-US" dirty="0"/>
            </a:br>
            <a:r>
              <a:rPr lang="en-US" dirty="0"/>
              <a:t>[Presenter or Group information optional line 3]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C5F8AF9-2651-F949-B47F-5DF3904FB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2760" y="2194560"/>
            <a:ext cx="4892040" cy="3520440"/>
          </a:xfrm>
          <a:solidFill>
            <a:srgbClr val="E1E1E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08FCB257-EBF9-DA49-A133-B2BC6A7440CB}"/>
              </a:ext>
            </a:extLst>
          </p:cNvPr>
          <p:cNvSpPr txBox="1"/>
          <p:nvPr/>
        </p:nvSpPr>
        <p:spPr>
          <a:xfrm>
            <a:off x="457200" y="6172200"/>
            <a:ext cx="7079942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 dirty="0"/>
              <a:t>© 2022 Wells Fargo &amp; Company. All rights reserved.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 products are offered through Wells Fargo Bank, N.A., Member FDIC. Wells Fargo Bank, N.A. is a banking affiliate of Wells Fargo &amp; Company. </a:t>
            </a:r>
          </a:p>
        </p:txBody>
      </p:sp>
    </p:spTree>
    <p:extLst>
      <p:ext uri="{BB962C8B-B14F-4D97-AF65-F5344CB8AC3E}">
        <p14:creationId xmlns:p14="http://schemas.microsoft.com/office/powerpoint/2010/main" val="4114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cxnSp>
        <p:nvCxnSpPr>
          <p:cNvPr id="4" name="Line">
            <a:extLst>
              <a:ext uri="{FF2B5EF4-FFF2-40B4-BE49-F238E27FC236}">
                <a16:creationId xmlns:a16="http://schemas.microsoft.com/office/drawing/2014/main" id="{4D348C42-76C9-E94C-BD38-85471A87E30C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1600200"/>
            <a:ext cx="5410200" cy="0"/>
          </a:xfrm>
          <a:prstGeom prst="line">
            <a:avLst/>
          </a:prstGeom>
          <a:ln w="1905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28800"/>
            <a:ext cx="5410200" cy="4340224"/>
          </a:xfrm>
        </p:spPr>
        <p:txBody>
          <a:bodyPr numCol="1"/>
          <a:lstStyle>
            <a:lvl1pPr marL="228600" indent="-228600">
              <a:buFont typeface="Wells Fargo Sans" panose="020B0503020203020204" pitchFamily="34" charset="0"/>
              <a:buChar char="•"/>
              <a:tabLst>
                <a:tab pos="5365750" algn="r"/>
              </a:tabLst>
              <a:defRPr/>
            </a:lvl1pPr>
            <a:lvl2pPr marL="457200" indent="-228600">
              <a:tabLst>
                <a:tab pos="5365750" algn="r"/>
              </a:tabLst>
              <a:defRPr/>
            </a:lvl2pPr>
            <a:lvl3pPr marL="685800" indent="-228600">
              <a:tabLst>
                <a:tab pos="5365750" algn="r"/>
              </a:tabLst>
              <a:defRPr/>
            </a:lvl3pPr>
            <a:lvl4pPr marL="914400" indent="-228600">
              <a:tabLst>
                <a:tab pos="5365750" algn="r"/>
              </a:tabLst>
              <a:defRPr/>
            </a:lvl4pPr>
            <a:lvl5pPr marL="1143000" indent="-228600">
              <a:tabLst>
                <a:tab pos="5365750" algn="r"/>
              </a:tabLst>
              <a:defRPr/>
            </a:lvl5pPr>
            <a:lvl6pPr marL="1371600" indent="-228600">
              <a:tabLst>
                <a:tab pos="5365750" algn="r"/>
              </a:tabLst>
              <a:defRPr/>
            </a:lvl6pPr>
            <a:lvl7pPr marL="1600200" indent="-228600">
              <a:tabLst>
                <a:tab pos="5365750" algn="r"/>
              </a:tabLst>
              <a:defRPr/>
            </a:lvl7pPr>
            <a:lvl8pPr marL="1828800" indent="-228600">
              <a:tabLst>
                <a:tab pos="5365750" algn="r"/>
              </a:tabLst>
              <a:defRPr/>
            </a:lvl8pPr>
            <a:lvl9pPr marL="2057400" indent="-228600">
              <a:tabLst>
                <a:tab pos="53657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F7941C5E-69DA-4A4E-99CB-9F761C379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cxnSp>
        <p:nvCxnSpPr>
          <p:cNvPr id="4" name="Line">
            <a:extLst>
              <a:ext uri="{FF2B5EF4-FFF2-40B4-BE49-F238E27FC236}">
                <a16:creationId xmlns:a16="http://schemas.microsoft.com/office/drawing/2014/main" id="{4D348C42-76C9-E94C-BD38-85471A87E30C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1600200"/>
            <a:ext cx="5410200" cy="0"/>
          </a:xfrm>
          <a:prstGeom prst="line">
            <a:avLst/>
          </a:prstGeom>
          <a:ln w="1905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" name="Line">
            <a:extLst>
              <a:ext uri="{FF2B5EF4-FFF2-40B4-BE49-F238E27FC236}">
                <a16:creationId xmlns:a16="http://schemas.microsoft.com/office/drawing/2014/main" id="{827E2BA7-0F08-6A47-9026-1A567427BC27}"/>
              </a:ext>
            </a:extLst>
          </p:cNvPr>
          <p:cNvCxnSpPr>
            <a:cxnSpLocks/>
          </p:cNvCxnSpPr>
          <p:nvPr/>
        </p:nvCxnSpPr>
        <p:spPr bwMode="hidden">
          <a:xfrm>
            <a:off x="6324600" y="1600200"/>
            <a:ext cx="5410200" cy="0"/>
          </a:xfrm>
          <a:prstGeom prst="line">
            <a:avLst/>
          </a:prstGeom>
          <a:ln w="1905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2"/>
            <a:ext cx="11277600" cy="4340224"/>
          </a:xfrm>
        </p:spPr>
        <p:txBody>
          <a:bodyPr numCol="2"/>
          <a:lstStyle>
            <a:lvl1pPr marL="228600" indent="-228600">
              <a:buFont typeface="Wells Fargo Sans" panose="020B0503020203020204" pitchFamily="34" charset="0"/>
              <a:buChar char="•"/>
              <a:tabLst>
                <a:tab pos="5365750" algn="r"/>
              </a:tabLst>
              <a:defRPr/>
            </a:lvl1pPr>
            <a:lvl2pPr marL="457200" indent="-228600">
              <a:tabLst>
                <a:tab pos="5365750" algn="r"/>
              </a:tabLst>
              <a:defRPr/>
            </a:lvl2pPr>
            <a:lvl3pPr marL="685800" indent="-228600">
              <a:tabLst>
                <a:tab pos="5365750" algn="r"/>
              </a:tabLst>
              <a:defRPr/>
            </a:lvl3pPr>
            <a:lvl4pPr marL="914400" indent="-228600">
              <a:tabLst>
                <a:tab pos="5365750" algn="r"/>
              </a:tabLst>
              <a:defRPr/>
            </a:lvl4pPr>
            <a:lvl5pPr marL="1143000" indent="-228600">
              <a:tabLst>
                <a:tab pos="5365750" algn="r"/>
              </a:tabLst>
              <a:defRPr/>
            </a:lvl5pPr>
            <a:lvl6pPr marL="1371600" indent="-228600">
              <a:tabLst>
                <a:tab pos="5365750" algn="r"/>
              </a:tabLst>
              <a:defRPr/>
            </a:lvl6pPr>
            <a:lvl7pPr marL="1600200" indent="-228600">
              <a:tabLst>
                <a:tab pos="5365750" algn="r"/>
              </a:tabLst>
              <a:defRPr/>
            </a:lvl7pPr>
            <a:lvl8pPr marL="1828800" indent="-228600">
              <a:tabLst>
                <a:tab pos="5365750" algn="r"/>
              </a:tabLst>
              <a:defRPr/>
            </a:lvl8pPr>
            <a:lvl9pPr marL="2057400" indent="-228600">
              <a:tabLst>
                <a:tab pos="53657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07DB0427-6005-7646-A1DA-069FBA064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366000" cy="4568825"/>
          </a:xfrm>
        </p:spPr>
        <p:txBody>
          <a:bodyPr>
            <a:noAutofit/>
          </a:bodyPr>
          <a:lstStyle>
            <a:lvl1pPr marL="365760" indent="-365760">
              <a:lnSpc>
                <a:spcPct val="90000"/>
              </a:lnSpc>
              <a:buFont typeface="Wells Fargo Serif Display" panose="02040403040405020204" pitchFamily="18" charset="0"/>
              <a:buChar char="•"/>
              <a:defRPr sz="3200">
                <a:latin typeface="+mj-lt"/>
              </a:defRPr>
            </a:lvl1pPr>
            <a:lvl2pPr marL="73152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2pPr>
            <a:lvl3pPr marL="109728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3pPr>
            <a:lvl4pPr marL="146304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4pPr>
            <a:lvl5pPr marL="182880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5pPr>
            <a:lvl6pPr marL="219456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6pPr>
            <a:lvl7pPr marL="256032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7pPr>
            <a:lvl8pPr marL="292608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8pPr>
            <a:lvl9pPr marL="329184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A6DEEE1-C08A-1E44-BEC5-E09044562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3248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600200"/>
            <a:ext cx="5413248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9BFDC9A-8BFC-8946-84F2-2786226F4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457575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626" y="1600200"/>
            <a:ext cx="3454400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E1199F-835A-AB49-B657-252EF2C5A8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77224" y="1600200"/>
            <a:ext cx="3457575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7759C7B-BF36-F44D-BEAC-32033DC69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457575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626" y="1600200"/>
            <a:ext cx="7369174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D805AD4-73CF-FE45-8F86-233D14A0C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366001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7224" y="1600200"/>
            <a:ext cx="3457575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34BDA51D-739A-6147-AE33-B80AD50465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0E22618-D046-4A43-A145-B5CC229DC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5" name="Chart Placeholder 1">
            <a:extLst>
              <a:ext uri="{FF2B5EF4-FFF2-40B4-BE49-F238E27FC236}">
                <a16:creationId xmlns:a16="http://schemas.microsoft.com/office/drawing/2014/main" id="{1739FB7C-9269-7342-8648-01158E245B2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A9A5DDBF-F036-D247-8214-85BE84E1C4F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67213" y="16002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E53449-679B-CC46-BF8F-F1C105ECD91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277225" y="16002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Chart Placeholder 4">
            <a:extLst>
              <a:ext uri="{FF2B5EF4-FFF2-40B4-BE49-F238E27FC236}">
                <a16:creationId xmlns:a16="http://schemas.microsoft.com/office/drawing/2014/main" id="{964DD178-5836-D24D-9CF5-2E0FDE4934E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7200" y="41148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CB0AE243-8D47-2941-B6AB-7A7BFCBEE1B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67213" y="41148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Chart Placeholder 6">
            <a:extLst>
              <a:ext uri="{FF2B5EF4-FFF2-40B4-BE49-F238E27FC236}">
                <a16:creationId xmlns:a16="http://schemas.microsoft.com/office/drawing/2014/main" id="{C99EE39F-D270-8347-9E90-33ACBAEA071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277225" y="41148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99DBD1E6-5A74-274B-8433-97A77208C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hoto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Identifier">
            <a:extLst>
              <a:ext uri="{FF2B5EF4-FFF2-40B4-BE49-F238E27FC236}">
                <a16:creationId xmlns:a16="http://schemas.microsoft.com/office/drawing/2014/main" id="{18F55F29-5D6A-0046-BFF1-FDBC980E68E6}"/>
              </a:ext>
            </a:extLst>
          </p:cNvPr>
          <p:cNvGrpSpPr/>
          <p:nvPr/>
        </p:nvGrpSpPr>
        <p:grpSpPr>
          <a:xfrm>
            <a:off x="457200" y="601665"/>
            <a:ext cx="3044952" cy="822960"/>
            <a:chOff x="9509966" y="601665"/>
            <a:chExt cx="3044952" cy="822960"/>
          </a:xfrm>
        </p:grpSpPr>
        <p:sp>
          <p:nvSpPr>
            <p:cNvPr id="14" name="Box">
              <a:extLst>
                <a:ext uri="{FF2B5EF4-FFF2-40B4-BE49-F238E27FC236}">
                  <a16:creationId xmlns:a16="http://schemas.microsoft.com/office/drawing/2014/main" id="{B78A4FD9-6886-B24A-8E96-409A20703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509966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5" name="Group Name">
              <a:extLst>
                <a:ext uri="{FF2B5EF4-FFF2-40B4-BE49-F238E27FC236}">
                  <a16:creationId xmlns:a16="http://schemas.microsoft.com/office/drawing/2014/main" id="{862587A8-F2CB-A34B-AE0B-900E23FDA2B4}"/>
                </a:ext>
              </a:extLst>
            </p:cNvPr>
            <p:cNvSpPr txBox="1"/>
            <p:nvPr userDrawn="1"/>
          </p:nvSpPr>
          <p:spPr>
            <a:xfrm>
              <a:off x="9811718" y="601665"/>
              <a:ext cx="27432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29" y="457200"/>
            <a:ext cx="1033271" cy="10332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71800"/>
            <a:ext cx="5943600" cy="1554459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title, </a:t>
            </a:r>
            <a:br>
              <a:rPr lang="en-US" dirty="0"/>
            </a:br>
            <a:r>
              <a:rPr lang="en-US" dirty="0"/>
              <a:t>three lines max]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4709160"/>
            <a:ext cx="1719072" cy="0"/>
          </a:xfrm>
          <a:prstGeom prst="line">
            <a:avLst/>
          </a:prstGeom>
          <a:ln w="2540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9" y="4937759"/>
            <a:ext cx="5943599" cy="9180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 sz="14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 dirty="0"/>
              <a:t>[Month XX, 20XX]</a:t>
            </a:r>
            <a:br>
              <a:rPr lang="en-US" dirty="0"/>
            </a:br>
            <a:r>
              <a:rPr lang="en-US" dirty="0"/>
              <a:t>[Presenter information]</a:t>
            </a:r>
            <a:br>
              <a:rPr lang="en-US" dirty="0"/>
            </a:br>
            <a:r>
              <a:rPr lang="en-US" dirty="0"/>
              <a:t>[Presenter or Group information optional line 2]</a:t>
            </a:r>
            <a:br>
              <a:rPr lang="en-US" dirty="0"/>
            </a:br>
            <a:r>
              <a:rPr lang="en-US" dirty="0"/>
              <a:t>[Presenter or Group information optional line 3]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C5F8AF9-2651-F949-B47F-5DF3904FB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2760" y="2194560"/>
            <a:ext cx="4892040" cy="3520440"/>
          </a:xfrm>
          <a:solidFill>
            <a:srgbClr val="E1E1E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08FCB257-EBF9-DA49-A133-B2BC6A7440CB}"/>
              </a:ext>
            </a:extLst>
          </p:cNvPr>
          <p:cNvSpPr txBox="1"/>
          <p:nvPr/>
        </p:nvSpPr>
        <p:spPr>
          <a:xfrm>
            <a:off x="457200" y="6172200"/>
            <a:ext cx="7079942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 dirty="0"/>
              <a:t>© 2022 Wells Fargo &amp; Company. All rights reserved.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 products are offered through Wells Fargo Bank, N.A., Member FDIC. Wells Fargo Bank, N.A. is a banking affiliate of Wells Fargo &amp; Company. </a:t>
            </a:r>
          </a:p>
        </p:txBody>
      </p:sp>
    </p:spTree>
    <p:extLst>
      <p:ext uri="{BB962C8B-B14F-4D97-AF65-F5344CB8AC3E}">
        <p14:creationId xmlns:p14="http://schemas.microsoft.com/office/powerpoint/2010/main" val="238839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40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7366000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2pPr>
            <a:lvl3pPr marL="228600" indent="-228600">
              <a:spcBef>
                <a:spcPts val="1200"/>
              </a:spcBef>
              <a:buFont typeface="Wells Fargo Sans" panose="020B0503020203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457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6858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9144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6pPr>
            <a:lvl7pPr marL="11430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13716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8pPr>
            <a:lvl9pPr marL="1600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7EF2A7E-ED94-E540-9CF4-B56F980A3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0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Graphite Tint 1">
    <p:bg>
      <p:bgPr>
        <a:solidFill>
          <a:srgbClr val="70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7366000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2pPr>
            <a:lvl3pPr marL="228600" indent="-228600">
              <a:spcBef>
                <a:spcPts val="1200"/>
              </a:spcBef>
              <a:buFont typeface="Wells Fargo Sans" panose="020B0503020203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457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6858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5pPr>
            <a:lvl6pPr marL="9144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6pPr>
            <a:lvl7pPr marL="11430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7pPr>
            <a:lvl8pPr marL="13716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8pPr>
            <a:lvl9pPr marL="1600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E969CF6-897C-2A47-AFD1-3CED01FF0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2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Graphite Tint 4"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7366000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2pPr>
            <a:lvl3pPr marL="228600" indent="-228600">
              <a:spcBef>
                <a:spcPts val="1200"/>
              </a:spcBef>
              <a:buFont typeface="Wells Fargo Sans" panose="020B0503020203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457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6858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9144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6pPr>
            <a:lvl7pPr marL="11430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13716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8pPr>
            <a:lvl9pPr marL="1600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A37D924-28E5-5843-9BA3-6C88EE563D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28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7366000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2pPr>
            <a:lvl3pPr marL="228600" indent="-228600">
              <a:spcBef>
                <a:spcPts val="1200"/>
              </a:spcBef>
              <a:buFont typeface="Wells Fargo Sans" panose="020B0503020203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457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6858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9144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6pPr>
            <a:lvl7pPr marL="11430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13716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8pPr>
            <a:lvl9pPr marL="1600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6A6D6C7-DEED-604E-9F87-29E1838E5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0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366001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E076051-AE4B-CF44-AB12-A6CC31DC24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1" y="1600200"/>
            <a:ext cx="7366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62EF48E-356C-2242-ADD1-8AEA6280E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77225" y="5862"/>
            <a:ext cx="3914775" cy="6858000"/>
          </a:xfrm>
          <a:solidFill>
            <a:srgbClr val="E1E1E1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042F1D1-52E8-5643-866B-0EB322CE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0D26346-61C4-6C44-B93D-0EBC0C5CA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600200"/>
            <a:ext cx="9550401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[Optional photo caption]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62EF48E-356C-2242-ADD1-8AEA6280E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03120"/>
            <a:ext cx="12192000" cy="4754880"/>
          </a:xfrm>
          <a:solidFill>
            <a:srgbClr val="E1E1E1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6C7E36A9-B84B-7E40-9E84-C82B263B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hoto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0D26346-61C4-6C44-B93D-0EBC0C5CA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600200"/>
            <a:ext cx="7366001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[Optional photo caption]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62EF48E-356C-2242-ADD1-8AEA6280E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03120"/>
            <a:ext cx="8277224" cy="4754880"/>
          </a:xfrm>
          <a:solidFill>
            <a:srgbClr val="E1E1E1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44CA248-D2A9-BE4C-8A71-862CADED02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7225" y="1600200"/>
            <a:ext cx="3457575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[Optional photo caption]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DA8240D-0BD4-F841-8B8F-61635137F8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77224" y="2103120"/>
            <a:ext cx="3914775" cy="4754880"/>
          </a:xfrm>
          <a:solidFill>
            <a:srgbClr val="BCBBBA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55695995-E9EC-9741-9AB6-FA7A10F354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6E475588-47DB-0041-A49C-8F0EF8600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665BEEFC-B89E-9C41-8260-1542F0B43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5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ells Fargo" descr="Wells Fargo">
            <a:extLst>
              <a:ext uri="{FF2B5EF4-FFF2-40B4-BE49-F238E27FC236}">
                <a16:creationId xmlns:a16="http://schemas.microsoft.com/office/drawing/2014/main" id="{0DE7FB8E-1AD3-5B42-BE1D-61941DA7F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033271" cy="1033271"/>
          </a:xfrm>
          <a:prstGeom prst="rect">
            <a:avLst/>
          </a:prstGeom>
        </p:spPr>
      </p:pic>
      <p:grpSp>
        <p:nvGrpSpPr>
          <p:cNvPr id="10" name="Identifier">
            <a:extLst>
              <a:ext uri="{FF2B5EF4-FFF2-40B4-BE49-F238E27FC236}">
                <a16:creationId xmlns:a16="http://schemas.microsoft.com/office/drawing/2014/main" id="{4A408C41-CB7E-4F47-8CF3-139242000546}"/>
              </a:ext>
            </a:extLst>
          </p:cNvPr>
          <p:cNvGrpSpPr/>
          <p:nvPr/>
        </p:nvGrpSpPr>
        <p:grpSpPr>
          <a:xfrm>
            <a:off x="8997696" y="601665"/>
            <a:ext cx="2813256" cy="822960"/>
            <a:chOff x="9494774" y="601665"/>
            <a:chExt cx="2813256" cy="822960"/>
          </a:xfrm>
        </p:grpSpPr>
        <p:sp>
          <p:nvSpPr>
            <p:cNvPr id="11" name="Box">
              <a:extLst>
                <a:ext uri="{FF2B5EF4-FFF2-40B4-BE49-F238E27FC236}">
                  <a16:creationId xmlns:a16="http://schemas.microsoft.com/office/drawing/2014/main" id="{158D2809-4565-824A-B38A-3DB4F62B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494774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2" name="Group Name">
              <a:extLst>
                <a:ext uri="{FF2B5EF4-FFF2-40B4-BE49-F238E27FC236}">
                  <a16:creationId xmlns:a16="http://schemas.microsoft.com/office/drawing/2014/main" id="{1B1C907C-1F4D-8046-940A-D65369106A90}"/>
                </a:ext>
              </a:extLst>
            </p:cNvPr>
            <p:cNvSpPr txBox="1"/>
            <p:nvPr userDrawn="1"/>
          </p:nvSpPr>
          <p:spPr>
            <a:xfrm>
              <a:off x="9793430" y="601665"/>
              <a:ext cx="25146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sp>
        <p:nvSpPr>
          <p:cNvPr id="6" name="Thank You">
            <a:extLst>
              <a:ext uri="{FF2B5EF4-FFF2-40B4-BE49-F238E27FC236}">
                <a16:creationId xmlns:a16="http://schemas.microsoft.com/office/drawing/2014/main" id="{D5C8B33B-B32E-0C4D-947A-87A5447D23F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9550400" cy="160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Thank you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580231D-7943-F647-B67D-262940DDD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1845"/>
            <a:ext cx="3454400" cy="183035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1400"/>
            </a:lvl3pPr>
            <a:lvl4pPr marL="0" indent="0">
              <a:spcBef>
                <a:spcPts val="0"/>
              </a:spcBef>
              <a:buFontTx/>
              <a:buNone/>
              <a:defRPr sz="1400"/>
            </a:lvl4pPr>
            <a:lvl5pPr marL="0" indent="0">
              <a:spcBef>
                <a:spcPts val="0"/>
              </a:spcBef>
              <a:buFontTx/>
              <a:buNone/>
              <a:defRPr sz="1400"/>
            </a:lvl5pPr>
            <a:lvl6pPr marL="0" indent="0">
              <a:spcBef>
                <a:spcPts val="0"/>
              </a:spcBef>
              <a:buFontTx/>
              <a:buNone/>
              <a:defRPr sz="1400"/>
            </a:lvl6pPr>
            <a:lvl7pPr marL="0" indent="0">
              <a:spcBef>
                <a:spcPts val="0"/>
              </a:spcBef>
              <a:buFontTx/>
              <a:buNone/>
              <a:defRPr sz="1400"/>
            </a:lvl7pPr>
            <a:lvl8pPr marL="0" indent="0">
              <a:spcBef>
                <a:spcPts val="0"/>
              </a:spcBef>
              <a:buFontTx/>
              <a:buNone/>
              <a:defRPr sz="1400"/>
            </a:lvl8pPr>
            <a:lvl9pPr marL="0" indent="0">
              <a:spcBef>
                <a:spcPts val="0"/>
              </a:spcBef>
              <a:buFontTx/>
              <a:buNone/>
              <a:defRPr sz="1400"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11340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cxnSp>
        <p:nvCxnSpPr>
          <p:cNvPr id="4" name="Line">
            <a:extLst>
              <a:ext uri="{FF2B5EF4-FFF2-40B4-BE49-F238E27FC236}">
                <a16:creationId xmlns:a16="http://schemas.microsoft.com/office/drawing/2014/main" id="{4D348C42-76C9-E94C-BD38-85471A87E30C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1600200"/>
            <a:ext cx="5410200" cy="0"/>
          </a:xfrm>
          <a:prstGeom prst="line">
            <a:avLst/>
          </a:prstGeom>
          <a:ln w="1905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28800"/>
            <a:ext cx="5410200" cy="4340224"/>
          </a:xfrm>
        </p:spPr>
        <p:txBody>
          <a:bodyPr numCol="1"/>
          <a:lstStyle>
            <a:lvl1pPr marL="228600" indent="-228600">
              <a:buFont typeface="Wells Fargo Sans" panose="020B0503020203020204" pitchFamily="34" charset="0"/>
              <a:buChar char="•"/>
              <a:tabLst>
                <a:tab pos="5365750" algn="r"/>
              </a:tabLst>
              <a:defRPr/>
            </a:lvl1pPr>
            <a:lvl2pPr marL="457200" indent="-228600">
              <a:tabLst>
                <a:tab pos="5365750" algn="r"/>
              </a:tabLst>
              <a:defRPr/>
            </a:lvl2pPr>
            <a:lvl3pPr marL="685800" indent="-228600">
              <a:tabLst>
                <a:tab pos="5365750" algn="r"/>
              </a:tabLst>
              <a:defRPr/>
            </a:lvl3pPr>
            <a:lvl4pPr marL="914400" indent="-228600">
              <a:tabLst>
                <a:tab pos="5365750" algn="r"/>
              </a:tabLst>
              <a:defRPr/>
            </a:lvl4pPr>
            <a:lvl5pPr marL="1143000" indent="-228600">
              <a:tabLst>
                <a:tab pos="5365750" algn="r"/>
              </a:tabLst>
              <a:defRPr/>
            </a:lvl5pPr>
            <a:lvl6pPr marL="1371600" indent="-228600">
              <a:tabLst>
                <a:tab pos="5365750" algn="r"/>
              </a:tabLst>
              <a:defRPr/>
            </a:lvl6pPr>
            <a:lvl7pPr marL="1600200" indent="-228600">
              <a:tabLst>
                <a:tab pos="5365750" algn="r"/>
              </a:tabLst>
              <a:defRPr/>
            </a:lvl7pPr>
            <a:lvl8pPr marL="1828800" indent="-228600">
              <a:tabLst>
                <a:tab pos="5365750" algn="r"/>
              </a:tabLst>
              <a:defRPr/>
            </a:lvl8pPr>
            <a:lvl9pPr marL="2057400" indent="-228600">
              <a:tabLst>
                <a:tab pos="5365750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F7941C5E-69DA-4A4E-99CB-9F761C379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Identifier">
            <a:extLst>
              <a:ext uri="{FF2B5EF4-FFF2-40B4-BE49-F238E27FC236}">
                <a16:creationId xmlns:a16="http://schemas.microsoft.com/office/drawing/2014/main" id="{6F122A5C-B96A-1745-BDE3-02E451B315EC}"/>
              </a:ext>
            </a:extLst>
          </p:cNvPr>
          <p:cNvGrpSpPr/>
          <p:nvPr/>
        </p:nvGrpSpPr>
        <p:grpSpPr>
          <a:xfrm>
            <a:off x="457200" y="601665"/>
            <a:ext cx="3044952" cy="822960"/>
            <a:chOff x="9509966" y="601665"/>
            <a:chExt cx="3044952" cy="822960"/>
          </a:xfrm>
        </p:grpSpPr>
        <p:sp>
          <p:nvSpPr>
            <p:cNvPr id="13" name="Box">
              <a:extLst>
                <a:ext uri="{FF2B5EF4-FFF2-40B4-BE49-F238E27FC236}">
                  <a16:creationId xmlns:a16="http://schemas.microsoft.com/office/drawing/2014/main" id="{9AFC4F5B-2818-624D-993D-DED1001D6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509966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4" name="Group Name">
              <a:extLst>
                <a:ext uri="{FF2B5EF4-FFF2-40B4-BE49-F238E27FC236}">
                  <a16:creationId xmlns:a16="http://schemas.microsoft.com/office/drawing/2014/main" id="{ABF93A83-8406-3E45-B46A-2B07FCDAD45A}"/>
                </a:ext>
              </a:extLst>
            </p:cNvPr>
            <p:cNvSpPr txBox="1"/>
            <p:nvPr userDrawn="1"/>
          </p:nvSpPr>
          <p:spPr>
            <a:xfrm>
              <a:off x="9811718" y="601665"/>
              <a:ext cx="27432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pic>
        <p:nvPicPr>
          <p:cNvPr id="3" name="Wells Fargo" descr="Wells Fargo">
            <a:extLst>
              <a:ext uri="{FF2B5EF4-FFF2-40B4-BE49-F238E27FC236}">
                <a16:creationId xmlns:a16="http://schemas.microsoft.com/office/drawing/2014/main" id="{0DE7FB8E-1AD3-5B42-BE1D-61941DA7F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29" y="457200"/>
            <a:ext cx="1033271" cy="1033271"/>
          </a:xfrm>
          <a:prstGeom prst="rect">
            <a:avLst/>
          </a:prstGeom>
        </p:spPr>
      </p:pic>
      <p:sp>
        <p:nvSpPr>
          <p:cNvPr id="6" name="Thank You">
            <a:extLst>
              <a:ext uri="{FF2B5EF4-FFF2-40B4-BE49-F238E27FC236}">
                <a16:creationId xmlns:a16="http://schemas.microsoft.com/office/drawing/2014/main" id="{D5C8B33B-B32E-0C4D-947A-87A5447D23F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9550400" cy="160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Thank you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580231D-7943-F647-B67D-262940DDD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1845"/>
            <a:ext cx="3454400" cy="183035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1400"/>
            </a:lvl3pPr>
            <a:lvl4pPr marL="0" indent="0">
              <a:spcBef>
                <a:spcPts val="0"/>
              </a:spcBef>
              <a:buFontTx/>
              <a:buNone/>
              <a:defRPr sz="1400"/>
            </a:lvl4pPr>
            <a:lvl5pPr marL="0" indent="0">
              <a:spcBef>
                <a:spcPts val="0"/>
              </a:spcBef>
              <a:buFontTx/>
              <a:buNone/>
              <a:defRPr sz="1400"/>
            </a:lvl5pPr>
            <a:lvl6pPr marL="0" indent="0">
              <a:spcBef>
                <a:spcPts val="0"/>
              </a:spcBef>
              <a:buFontTx/>
              <a:buNone/>
              <a:defRPr sz="1400"/>
            </a:lvl6pPr>
            <a:lvl7pPr marL="0" indent="0">
              <a:spcBef>
                <a:spcPts val="0"/>
              </a:spcBef>
              <a:buFontTx/>
              <a:buNone/>
              <a:defRPr sz="1400"/>
            </a:lvl7pPr>
            <a:lvl8pPr marL="0" indent="0">
              <a:spcBef>
                <a:spcPts val="0"/>
              </a:spcBef>
              <a:buFontTx/>
              <a:buNone/>
              <a:defRPr sz="1400"/>
            </a:lvl8pPr>
            <a:lvl9pPr marL="0" indent="0">
              <a:spcBef>
                <a:spcPts val="0"/>
              </a:spcBef>
              <a:buFontTx/>
              <a:buNone/>
              <a:defRPr sz="1400"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30549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cxnSp>
        <p:nvCxnSpPr>
          <p:cNvPr id="4" name="Line">
            <a:extLst>
              <a:ext uri="{FF2B5EF4-FFF2-40B4-BE49-F238E27FC236}">
                <a16:creationId xmlns:a16="http://schemas.microsoft.com/office/drawing/2014/main" id="{4D348C42-76C9-E94C-BD38-85471A87E30C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1600200"/>
            <a:ext cx="5410200" cy="0"/>
          </a:xfrm>
          <a:prstGeom prst="line">
            <a:avLst/>
          </a:prstGeom>
          <a:ln w="1905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" name="Line">
            <a:extLst>
              <a:ext uri="{FF2B5EF4-FFF2-40B4-BE49-F238E27FC236}">
                <a16:creationId xmlns:a16="http://schemas.microsoft.com/office/drawing/2014/main" id="{827E2BA7-0F08-6A47-9026-1A567427BC27}"/>
              </a:ext>
            </a:extLst>
          </p:cNvPr>
          <p:cNvCxnSpPr>
            <a:cxnSpLocks/>
          </p:cNvCxnSpPr>
          <p:nvPr/>
        </p:nvCxnSpPr>
        <p:spPr bwMode="hidden">
          <a:xfrm>
            <a:off x="6324600" y="1600200"/>
            <a:ext cx="5410200" cy="0"/>
          </a:xfrm>
          <a:prstGeom prst="line">
            <a:avLst/>
          </a:prstGeom>
          <a:ln w="1905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2"/>
            <a:ext cx="11277600" cy="4340224"/>
          </a:xfrm>
        </p:spPr>
        <p:txBody>
          <a:bodyPr numCol="2"/>
          <a:lstStyle>
            <a:lvl1pPr marL="228600" indent="-228600">
              <a:buFont typeface="Wells Fargo Sans" panose="020B0503020203020204" pitchFamily="34" charset="0"/>
              <a:buChar char="•"/>
              <a:tabLst>
                <a:tab pos="5365750" algn="r"/>
              </a:tabLst>
              <a:defRPr/>
            </a:lvl1pPr>
            <a:lvl2pPr marL="457200" indent="-228600">
              <a:tabLst>
                <a:tab pos="5365750" algn="r"/>
              </a:tabLst>
              <a:defRPr/>
            </a:lvl2pPr>
            <a:lvl3pPr marL="685800" indent="-228600">
              <a:tabLst>
                <a:tab pos="5365750" algn="r"/>
              </a:tabLst>
              <a:defRPr/>
            </a:lvl3pPr>
            <a:lvl4pPr marL="914400" indent="-228600">
              <a:tabLst>
                <a:tab pos="5365750" algn="r"/>
              </a:tabLst>
              <a:defRPr/>
            </a:lvl4pPr>
            <a:lvl5pPr marL="1143000" indent="-228600">
              <a:tabLst>
                <a:tab pos="5365750" algn="r"/>
              </a:tabLst>
              <a:defRPr/>
            </a:lvl5pPr>
            <a:lvl6pPr marL="1371600" indent="-228600">
              <a:tabLst>
                <a:tab pos="5365750" algn="r"/>
              </a:tabLst>
              <a:defRPr/>
            </a:lvl6pPr>
            <a:lvl7pPr marL="1600200" indent="-228600">
              <a:tabLst>
                <a:tab pos="5365750" algn="r"/>
              </a:tabLst>
              <a:defRPr/>
            </a:lvl7pPr>
            <a:lvl8pPr marL="1828800" indent="-228600">
              <a:tabLst>
                <a:tab pos="5365750" algn="r"/>
              </a:tabLst>
              <a:defRPr/>
            </a:lvl8pPr>
            <a:lvl9pPr marL="2057400" indent="-228600">
              <a:tabLst>
                <a:tab pos="5365750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07DB0427-6005-7646-A1DA-069FBA064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033271" cy="1033271"/>
          </a:xfrm>
          <a:prstGeom prst="rect">
            <a:avLst/>
          </a:prstGeom>
        </p:spPr>
      </p:pic>
      <p:grpSp>
        <p:nvGrpSpPr>
          <p:cNvPr id="6" name="Identifier">
            <a:extLst>
              <a:ext uri="{FF2B5EF4-FFF2-40B4-BE49-F238E27FC236}">
                <a16:creationId xmlns:a16="http://schemas.microsoft.com/office/drawing/2014/main" id="{8B3552E4-A75F-184B-89DF-B7E649CD85FD}"/>
              </a:ext>
            </a:extLst>
          </p:cNvPr>
          <p:cNvGrpSpPr/>
          <p:nvPr/>
        </p:nvGrpSpPr>
        <p:grpSpPr>
          <a:xfrm>
            <a:off x="8997696" y="601665"/>
            <a:ext cx="2813256" cy="822960"/>
            <a:chOff x="9494774" y="601665"/>
            <a:chExt cx="2813256" cy="822960"/>
          </a:xfrm>
        </p:grpSpPr>
        <p:sp>
          <p:nvSpPr>
            <p:cNvPr id="4" name="Box">
              <a:extLst>
                <a:ext uri="{FF2B5EF4-FFF2-40B4-BE49-F238E27FC236}">
                  <a16:creationId xmlns:a16="http://schemas.microsoft.com/office/drawing/2014/main" id="{F49AADCA-615E-0742-8A07-DD29D1FC8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494774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5" name="Group Name">
              <a:extLst>
                <a:ext uri="{FF2B5EF4-FFF2-40B4-BE49-F238E27FC236}">
                  <a16:creationId xmlns:a16="http://schemas.microsoft.com/office/drawing/2014/main" id="{BFDA20FB-4F84-BE4E-97CD-25631EF8C228}"/>
                </a:ext>
              </a:extLst>
            </p:cNvPr>
            <p:cNvSpPr txBox="1"/>
            <p:nvPr userDrawn="1"/>
          </p:nvSpPr>
          <p:spPr>
            <a:xfrm>
              <a:off x="9793430" y="601665"/>
              <a:ext cx="25146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71800"/>
            <a:ext cx="8321040" cy="1554459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title, </a:t>
            </a:r>
            <a:br>
              <a:rPr lang="en-US" dirty="0"/>
            </a:br>
            <a:r>
              <a:rPr lang="en-US" dirty="0"/>
              <a:t>three lines max]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4709160"/>
            <a:ext cx="1719072" cy="0"/>
          </a:xfrm>
          <a:prstGeom prst="line">
            <a:avLst/>
          </a:prstGeom>
          <a:ln w="2540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937759"/>
            <a:ext cx="5943600" cy="9180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 sz="14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/>
            </a:pPr>
            <a:r>
              <a:rPr lang="en-US" dirty="0"/>
              <a:t>[Month XX, 20XX]</a:t>
            </a:r>
            <a:br>
              <a:rPr lang="en-US" dirty="0"/>
            </a:br>
            <a:r>
              <a:rPr lang="en-US" dirty="0"/>
              <a:t>[Presenter information]</a:t>
            </a:r>
            <a:br>
              <a:rPr lang="en-US" dirty="0"/>
            </a:br>
            <a:r>
              <a:rPr lang="en-US" dirty="0"/>
              <a:t>[Presenter or Group information optional line 2]</a:t>
            </a:r>
            <a:br>
              <a:rPr lang="en-US" dirty="0"/>
            </a:br>
            <a:r>
              <a:rPr lang="en-US" dirty="0"/>
              <a:t>[Presenter or Group information optional line 3]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08FCB257-EBF9-DA49-A133-B2BC6A7440CB}"/>
              </a:ext>
            </a:extLst>
          </p:cNvPr>
          <p:cNvSpPr txBox="1"/>
          <p:nvPr/>
        </p:nvSpPr>
        <p:spPr>
          <a:xfrm>
            <a:off x="457200" y="6172200"/>
            <a:ext cx="727525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 dirty="0"/>
              <a:t>© 2022 Wells Fargo &amp; Company. All rights reserved.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 products are offered through Wells Fargo Bank, N.A., Member FDIC. Wells Fargo Bank, N.A. is a banking affiliate of Wells Fargo &amp; Company. </a:t>
            </a:r>
          </a:p>
        </p:txBody>
      </p:sp>
    </p:spTree>
    <p:extLst>
      <p:ext uri="{BB962C8B-B14F-4D97-AF65-F5344CB8AC3E}">
        <p14:creationId xmlns:p14="http://schemas.microsoft.com/office/powerpoint/2010/main" val="32167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Identifier">
            <a:extLst>
              <a:ext uri="{FF2B5EF4-FFF2-40B4-BE49-F238E27FC236}">
                <a16:creationId xmlns:a16="http://schemas.microsoft.com/office/drawing/2014/main" id="{E275D8DB-0AC3-5946-8EF8-CCBF53B497AF}"/>
              </a:ext>
            </a:extLst>
          </p:cNvPr>
          <p:cNvGrpSpPr/>
          <p:nvPr/>
        </p:nvGrpSpPr>
        <p:grpSpPr>
          <a:xfrm>
            <a:off x="457200" y="601665"/>
            <a:ext cx="3044952" cy="822960"/>
            <a:chOff x="9509966" y="601665"/>
            <a:chExt cx="3044952" cy="822960"/>
          </a:xfrm>
        </p:grpSpPr>
        <p:sp>
          <p:nvSpPr>
            <p:cNvPr id="12" name="Box">
              <a:extLst>
                <a:ext uri="{FF2B5EF4-FFF2-40B4-BE49-F238E27FC236}">
                  <a16:creationId xmlns:a16="http://schemas.microsoft.com/office/drawing/2014/main" id="{209D62AC-7A7F-CD43-9891-7683334B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509966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3" name="Group Name">
              <a:extLst>
                <a:ext uri="{FF2B5EF4-FFF2-40B4-BE49-F238E27FC236}">
                  <a16:creationId xmlns:a16="http://schemas.microsoft.com/office/drawing/2014/main" id="{736C48FE-0AD4-FB42-AB54-498AAFEDFFC7}"/>
                </a:ext>
              </a:extLst>
            </p:cNvPr>
            <p:cNvSpPr txBox="1"/>
            <p:nvPr userDrawn="1"/>
          </p:nvSpPr>
          <p:spPr>
            <a:xfrm>
              <a:off x="9811718" y="601665"/>
              <a:ext cx="27432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29" y="457200"/>
            <a:ext cx="1033271" cy="10332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71800"/>
            <a:ext cx="8321040" cy="1554459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title, </a:t>
            </a:r>
            <a:br>
              <a:rPr lang="en-US" dirty="0"/>
            </a:br>
            <a:r>
              <a:rPr lang="en-US" dirty="0"/>
              <a:t>three lines max]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4709160"/>
            <a:ext cx="1719072" cy="0"/>
          </a:xfrm>
          <a:prstGeom prst="line">
            <a:avLst/>
          </a:prstGeom>
          <a:ln w="2540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937759"/>
            <a:ext cx="5943600" cy="9180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 sz="14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/>
            </a:pPr>
            <a:r>
              <a:rPr lang="en-US" dirty="0"/>
              <a:t>[Month XX, 20XX]</a:t>
            </a:r>
            <a:br>
              <a:rPr lang="en-US" dirty="0"/>
            </a:br>
            <a:r>
              <a:rPr lang="en-US" dirty="0"/>
              <a:t>[Presenter information]</a:t>
            </a:r>
            <a:br>
              <a:rPr lang="en-US" dirty="0"/>
            </a:br>
            <a:r>
              <a:rPr lang="en-US" dirty="0"/>
              <a:t>[Presenter or Group information optional line 2]</a:t>
            </a:r>
            <a:br>
              <a:rPr lang="en-US" dirty="0"/>
            </a:br>
            <a:r>
              <a:rPr lang="en-US" dirty="0"/>
              <a:t>[Presenter or Group information optional line 3]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08FCB257-EBF9-DA49-A133-B2BC6A7440CB}"/>
              </a:ext>
            </a:extLst>
          </p:cNvPr>
          <p:cNvSpPr txBox="1"/>
          <p:nvPr/>
        </p:nvSpPr>
        <p:spPr>
          <a:xfrm>
            <a:off x="457200" y="6172200"/>
            <a:ext cx="727525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 dirty="0"/>
              <a:t>© 2022 Wells Fargo &amp; Company. All rights reserved.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 products are offered through Wells Fargo Bank, N.A., Member FDIC. Wells Fargo Bank, N.A. is a banking affiliate of Wells Fargo &amp; Company. </a:t>
            </a:r>
          </a:p>
        </p:txBody>
      </p:sp>
    </p:spTree>
    <p:extLst>
      <p:ext uri="{BB962C8B-B14F-4D97-AF65-F5344CB8AC3E}">
        <p14:creationId xmlns:p14="http://schemas.microsoft.com/office/powerpoint/2010/main" val="15690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033271" cy="1033271"/>
          </a:xfrm>
          <a:prstGeom prst="rect">
            <a:avLst/>
          </a:prstGeom>
        </p:spPr>
      </p:pic>
      <p:grpSp>
        <p:nvGrpSpPr>
          <p:cNvPr id="11" name="Identifier">
            <a:extLst>
              <a:ext uri="{FF2B5EF4-FFF2-40B4-BE49-F238E27FC236}">
                <a16:creationId xmlns:a16="http://schemas.microsoft.com/office/drawing/2014/main" id="{BE2A64C2-F78E-934D-BC5E-E962DB944C3F}"/>
              </a:ext>
            </a:extLst>
          </p:cNvPr>
          <p:cNvGrpSpPr/>
          <p:nvPr/>
        </p:nvGrpSpPr>
        <p:grpSpPr>
          <a:xfrm>
            <a:off x="8997696" y="601665"/>
            <a:ext cx="2813256" cy="822960"/>
            <a:chOff x="9494774" y="601665"/>
            <a:chExt cx="2813256" cy="822960"/>
          </a:xfrm>
        </p:grpSpPr>
        <p:sp>
          <p:nvSpPr>
            <p:cNvPr id="12" name="Box">
              <a:extLst>
                <a:ext uri="{FF2B5EF4-FFF2-40B4-BE49-F238E27FC236}">
                  <a16:creationId xmlns:a16="http://schemas.microsoft.com/office/drawing/2014/main" id="{18775C36-EB42-AB4D-934F-B5D8A170C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494774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6" name="Group Name">
              <a:extLst>
                <a:ext uri="{FF2B5EF4-FFF2-40B4-BE49-F238E27FC236}">
                  <a16:creationId xmlns:a16="http://schemas.microsoft.com/office/drawing/2014/main" id="{1AEB200F-DD6A-1840-B09E-5EF3BB321958}"/>
                </a:ext>
              </a:extLst>
            </p:cNvPr>
            <p:cNvSpPr txBox="1"/>
            <p:nvPr userDrawn="1"/>
          </p:nvSpPr>
          <p:spPr>
            <a:xfrm>
              <a:off x="9793430" y="601665"/>
              <a:ext cx="25146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71800"/>
            <a:ext cx="5943600" cy="1554459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title, </a:t>
            </a:r>
            <a:br>
              <a:rPr lang="en-US" dirty="0"/>
            </a:br>
            <a:r>
              <a:rPr lang="en-US" dirty="0"/>
              <a:t>three lines max]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4709160"/>
            <a:ext cx="1719072" cy="0"/>
          </a:xfrm>
          <a:prstGeom prst="line">
            <a:avLst/>
          </a:prstGeom>
          <a:ln w="2540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9" y="4937759"/>
            <a:ext cx="5943599" cy="9180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 sz="14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 dirty="0"/>
              <a:t>[Month XX, 20XX]</a:t>
            </a:r>
            <a:br>
              <a:rPr lang="en-US" dirty="0"/>
            </a:br>
            <a:r>
              <a:rPr lang="en-US" dirty="0"/>
              <a:t>[Presenter information]</a:t>
            </a:r>
            <a:br>
              <a:rPr lang="en-US" dirty="0"/>
            </a:br>
            <a:r>
              <a:rPr lang="en-US" dirty="0"/>
              <a:t>[Presenter or Group information optional line 2]</a:t>
            </a:r>
            <a:br>
              <a:rPr lang="en-US" dirty="0"/>
            </a:br>
            <a:r>
              <a:rPr lang="en-US" dirty="0"/>
              <a:t>[Presenter or Group information optional line 3]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C5F8AF9-2651-F949-B47F-5DF3904FB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2760" y="2194560"/>
            <a:ext cx="4892040" cy="3520440"/>
          </a:xfrm>
          <a:solidFill>
            <a:srgbClr val="E1E1E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08FCB257-EBF9-DA49-A133-B2BC6A7440CB}"/>
              </a:ext>
            </a:extLst>
          </p:cNvPr>
          <p:cNvSpPr txBox="1"/>
          <p:nvPr/>
        </p:nvSpPr>
        <p:spPr>
          <a:xfrm>
            <a:off x="457200" y="6172200"/>
            <a:ext cx="5413248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 dirty="0"/>
              <a:t>© 20XX Wells Fargo &amp; Company. All rights reserved. Internal use.</a:t>
            </a:r>
          </a:p>
        </p:txBody>
      </p:sp>
    </p:spTree>
    <p:extLst>
      <p:ext uri="{BB962C8B-B14F-4D97-AF65-F5344CB8AC3E}">
        <p14:creationId xmlns:p14="http://schemas.microsoft.com/office/powerpoint/2010/main" val="23350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hoto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Identifier">
            <a:extLst>
              <a:ext uri="{FF2B5EF4-FFF2-40B4-BE49-F238E27FC236}">
                <a16:creationId xmlns:a16="http://schemas.microsoft.com/office/drawing/2014/main" id="{18F55F29-5D6A-0046-BFF1-FDBC980E68E6}"/>
              </a:ext>
            </a:extLst>
          </p:cNvPr>
          <p:cNvGrpSpPr/>
          <p:nvPr/>
        </p:nvGrpSpPr>
        <p:grpSpPr>
          <a:xfrm>
            <a:off x="457200" y="601665"/>
            <a:ext cx="3044952" cy="822960"/>
            <a:chOff x="9509966" y="601665"/>
            <a:chExt cx="3044952" cy="822960"/>
          </a:xfrm>
        </p:grpSpPr>
        <p:sp>
          <p:nvSpPr>
            <p:cNvPr id="14" name="Box">
              <a:extLst>
                <a:ext uri="{FF2B5EF4-FFF2-40B4-BE49-F238E27FC236}">
                  <a16:creationId xmlns:a16="http://schemas.microsoft.com/office/drawing/2014/main" id="{B78A4FD9-6886-B24A-8E96-409A20703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509966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5" name="Group Name">
              <a:extLst>
                <a:ext uri="{FF2B5EF4-FFF2-40B4-BE49-F238E27FC236}">
                  <a16:creationId xmlns:a16="http://schemas.microsoft.com/office/drawing/2014/main" id="{862587A8-F2CB-A34B-AE0B-900E23FDA2B4}"/>
                </a:ext>
              </a:extLst>
            </p:cNvPr>
            <p:cNvSpPr txBox="1"/>
            <p:nvPr userDrawn="1"/>
          </p:nvSpPr>
          <p:spPr>
            <a:xfrm>
              <a:off x="9811718" y="601665"/>
              <a:ext cx="27432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pic>
        <p:nvPicPr>
          <p:cNvPr id="7" name="Wells Fargo" descr="Wells Fargo">
            <a:extLst>
              <a:ext uri="{FF2B5EF4-FFF2-40B4-BE49-F238E27FC236}">
                <a16:creationId xmlns:a16="http://schemas.microsoft.com/office/drawing/2014/main" id="{967B39BB-CE83-594E-A5D5-2233EAE0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29" y="457200"/>
            <a:ext cx="1033271" cy="10332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BF1F789-5F18-4A39-AD7A-F27D50655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971800"/>
            <a:ext cx="5943600" cy="1554459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title, </a:t>
            </a:r>
            <a:br>
              <a:rPr lang="en-US" dirty="0"/>
            </a:br>
            <a:r>
              <a:rPr lang="en-US" dirty="0"/>
              <a:t>three lines max]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6A76A1E-D9BB-3D47-BDB3-0A2EB2F6A22E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4709160"/>
            <a:ext cx="1719072" cy="0"/>
          </a:xfrm>
          <a:prstGeom prst="line">
            <a:avLst/>
          </a:prstGeom>
          <a:ln w="2540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Subtitle">
            <a:extLst>
              <a:ext uri="{FF2B5EF4-FFF2-40B4-BE49-F238E27FC236}">
                <a16:creationId xmlns:a16="http://schemas.microsoft.com/office/drawing/2014/main" id="{DCD36CB7-C5B7-427E-B007-04E7C37DC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9" y="4937759"/>
            <a:ext cx="5943599" cy="9180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None/>
              <a:tabLst/>
              <a:defRPr sz="1400"/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 dirty="0"/>
              <a:t>[Month XX, 20XX]</a:t>
            </a:r>
            <a:br>
              <a:rPr lang="en-US" dirty="0"/>
            </a:br>
            <a:r>
              <a:rPr lang="en-US" dirty="0"/>
              <a:t>[Presenter information]</a:t>
            </a:r>
            <a:br>
              <a:rPr lang="en-US" dirty="0"/>
            </a:br>
            <a:r>
              <a:rPr lang="en-US" dirty="0"/>
              <a:t>[Presenter or Group information optional line 2]</a:t>
            </a:r>
            <a:br>
              <a:rPr lang="en-US" dirty="0"/>
            </a:br>
            <a:r>
              <a:rPr lang="en-US" dirty="0"/>
              <a:t>[Presenter or Group information optional line 3]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C5F8AF9-2651-F949-B47F-5DF3904FB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2760" y="2194560"/>
            <a:ext cx="4892040" cy="3520440"/>
          </a:xfrm>
          <a:solidFill>
            <a:srgbClr val="E1E1E1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08FCB257-EBF9-DA49-A133-B2BC6A7440CB}"/>
              </a:ext>
            </a:extLst>
          </p:cNvPr>
          <p:cNvSpPr txBox="1"/>
          <p:nvPr/>
        </p:nvSpPr>
        <p:spPr>
          <a:xfrm>
            <a:off x="457200" y="6172200"/>
            <a:ext cx="7079942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 dirty="0"/>
              <a:t>© 2022 Wells Fargo &amp; Company. All rights reserved.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 products are offered through Wells Fargo Bank, N.A., Member FDIC. Wells Fargo Bank, N.A. is a banking affiliate of Wells Fargo &amp; Company. </a:t>
            </a:r>
          </a:p>
        </p:txBody>
      </p:sp>
    </p:spTree>
    <p:extLst>
      <p:ext uri="{BB962C8B-B14F-4D97-AF65-F5344CB8AC3E}">
        <p14:creationId xmlns:p14="http://schemas.microsoft.com/office/powerpoint/2010/main" val="33575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cxnSp>
        <p:nvCxnSpPr>
          <p:cNvPr id="4" name="Line">
            <a:extLst>
              <a:ext uri="{FF2B5EF4-FFF2-40B4-BE49-F238E27FC236}">
                <a16:creationId xmlns:a16="http://schemas.microsoft.com/office/drawing/2014/main" id="{4D348C42-76C9-E94C-BD38-85471A87E30C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1600200"/>
            <a:ext cx="5410200" cy="0"/>
          </a:xfrm>
          <a:prstGeom prst="line">
            <a:avLst/>
          </a:prstGeom>
          <a:ln w="1905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28800"/>
            <a:ext cx="5410200" cy="4340224"/>
          </a:xfrm>
        </p:spPr>
        <p:txBody>
          <a:bodyPr numCol="1"/>
          <a:lstStyle>
            <a:lvl1pPr marL="228600" indent="-228600">
              <a:buFont typeface="Wells Fargo Sans" panose="020B0503020203020204" pitchFamily="34" charset="0"/>
              <a:buChar char="•"/>
              <a:tabLst>
                <a:tab pos="5365750" algn="r"/>
              </a:tabLst>
              <a:defRPr/>
            </a:lvl1pPr>
            <a:lvl2pPr marL="457200" indent="-228600">
              <a:tabLst>
                <a:tab pos="5365750" algn="r"/>
              </a:tabLst>
              <a:defRPr/>
            </a:lvl2pPr>
            <a:lvl3pPr marL="685800" indent="-228600">
              <a:tabLst>
                <a:tab pos="5365750" algn="r"/>
              </a:tabLst>
              <a:defRPr/>
            </a:lvl3pPr>
            <a:lvl4pPr marL="914400" indent="-228600">
              <a:tabLst>
                <a:tab pos="5365750" algn="r"/>
              </a:tabLst>
              <a:defRPr/>
            </a:lvl4pPr>
            <a:lvl5pPr marL="1143000" indent="-228600">
              <a:tabLst>
                <a:tab pos="5365750" algn="r"/>
              </a:tabLst>
              <a:defRPr/>
            </a:lvl5pPr>
            <a:lvl6pPr marL="1371600" indent="-228600">
              <a:tabLst>
                <a:tab pos="5365750" algn="r"/>
              </a:tabLst>
              <a:defRPr/>
            </a:lvl6pPr>
            <a:lvl7pPr marL="1600200" indent="-228600">
              <a:tabLst>
                <a:tab pos="5365750" algn="r"/>
              </a:tabLst>
              <a:defRPr/>
            </a:lvl7pPr>
            <a:lvl8pPr marL="1828800" indent="-228600">
              <a:tabLst>
                <a:tab pos="5365750" algn="r"/>
              </a:tabLst>
              <a:defRPr/>
            </a:lvl8pPr>
            <a:lvl9pPr marL="2057400" indent="-228600">
              <a:tabLst>
                <a:tab pos="53657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F7941C5E-69DA-4A4E-99CB-9F761C379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cxnSp>
        <p:nvCxnSpPr>
          <p:cNvPr id="4" name="Line">
            <a:extLst>
              <a:ext uri="{FF2B5EF4-FFF2-40B4-BE49-F238E27FC236}">
                <a16:creationId xmlns:a16="http://schemas.microsoft.com/office/drawing/2014/main" id="{4D348C42-76C9-E94C-BD38-85471A87E30C}"/>
              </a:ext>
            </a:extLst>
          </p:cNvPr>
          <p:cNvCxnSpPr>
            <a:cxnSpLocks/>
          </p:cNvCxnSpPr>
          <p:nvPr/>
        </p:nvCxnSpPr>
        <p:spPr bwMode="hidden">
          <a:xfrm>
            <a:off x="457200" y="1600200"/>
            <a:ext cx="5410200" cy="0"/>
          </a:xfrm>
          <a:prstGeom prst="line">
            <a:avLst/>
          </a:prstGeom>
          <a:ln w="1905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" name="Line">
            <a:extLst>
              <a:ext uri="{FF2B5EF4-FFF2-40B4-BE49-F238E27FC236}">
                <a16:creationId xmlns:a16="http://schemas.microsoft.com/office/drawing/2014/main" id="{827E2BA7-0F08-6A47-9026-1A567427BC27}"/>
              </a:ext>
            </a:extLst>
          </p:cNvPr>
          <p:cNvCxnSpPr>
            <a:cxnSpLocks/>
          </p:cNvCxnSpPr>
          <p:nvPr/>
        </p:nvCxnSpPr>
        <p:spPr bwMode="hidden">
          <a:xfrm>
            <a:off x="6324600" y="1600200"/>
            <a:ext cx="5410200" cy="0"/>
          </a:xfrm>
          <a:prstGeom prst="line">
            <a:avLst/>
          </a:prstGeom>
          <a:ln w="19050" cap="flat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2"/>
            <a:ext cx="11277600" cy="4340224"/>
          </a:xfrm>
        </p:spPr>
        <p:txBody>
          <a:bodyPr numCol="2"/>
          <a:lstStyle>
            <a:lvl1pPr marL="228600" indent="-228600">
              <a:buFont typeface="Wells Fargo Sans" panose="020B0503020203020204" pitchFamily="34" charset="0"/>
              <a:buChar char="•"/>
              <a:tabLst>
                <a:tab pos="5365750" algn="r"/>
              </a:tabLst>
              <a:defRPr/>
            </a:lvl1pPr>
            <a:lvl2pPr marL="457200" indent="-228600">
              <a:tabLst>
                <a:tab pos="5365750" algn="r"/>
              </a:tabLst>
              <a:defRPr/>
            </a:lvl2pPr>
            <a:lvl3pPr marL="685800" indent="-228600">
              <a:tabLst>
                <a:tab pos="5365750" algn="r"/>
              </a:tabLst>
              <a:defRPr/>
            </a:lvl3pPr>
            <a:lvl4pPr marL="914400" indent="-228600">
              <a:tabLst>
                <a:tab pos="5365750" algn="r"/>
              </a:tabLst>
              <a:defRPr/>
            </a:lvl4pPr>
            <a:lvl5pPr marL="1143000" indent="-228600">
              <a:tabLst>
                <a:tab pos="5365750" algn="r"/>
              </a:tabLst>
              <a:defRPr/>
            </a:lvl5pPr>
            <a:lvl6pPr marL="1371600" indent="-228600">
              <a:tabLst>
                <a:tab pos="5365750" algn="r"/>
              </a:tabLst>
              <a:defRPr/>
            </a:lvl6pPr>
            <a:lvl7pPr marL="1600200" indent="-228600">
              <a:tabLst>
                <a:tab pos="5365750" algn="r"/>
              </a:tabLst>
              <a:defRPr/>
            </a:lvl7pPr>
            <a:lvl8pPr marL="1828800" indent="-228600">
              <a:tabLst>
                <a:tab pos="5365750" algn="r"/>
              </a:tabLst>
              <a:defRPr/>
            </a:lvl8pPr>
            <a:lvl9pPr marL="2057400" indent="-228600">
              <a:tabLst>
                <a:tab pos="53657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07DB0427-6005-7646-A1DA-069FBA064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366000" cy="4568825"/>
          </a:xfrm>
        </p:spPr>
        <p:txBody>
          <a:bodyPr>
            <a:noAutofit/>
          </a:bodyPr>
          <a:lstStyle>
            <a:lvl1pPr marL="365760" indent="-365760">
              <a:lnSpc>
                <a:spcPct val="90000"/>
              </a:lnSpc>
              <a:buFont typeface="Wells Fargo Serif Display" panose="02040403040405020204" pitchFamily="18" charset="0"/>
              <a:buChar char="•"/>
              <a:defRPr sz="3200">
                <a:latin typeface="+mj-lt"/>
              </a:defRPr>
            </a:lvl1pPr>
            <a:lvl2pPr marL="73152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2pPr>
            <a:lvl3pPr marL="109728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3pPr>
            <a:lvl4pPr marL="146304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4pPr>
            <a:lvl5pPr marL="182880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5pPr>
            <a:lvl6pPr marL="219456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6pPr>
            <a:lvl7pPr marL="256032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7pPr>
            <a:lvl8pPr marL="292608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8pPr>
            <a:lvl9pPr marL="329184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A6DEEE1-C08A-1E44-BEC5-E09044562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3248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600200"/>
            <a:ext cx="5413248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9BFDC9A-8BFC-8946-84F2-2786226F4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4568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457575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626" y="1600200"/>
            <a:ext cx="3454400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E1199F-835A-AB49-B657-252EF2C5A8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77224" y="1600200"/>
            <a:ext cx="3457575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7759C7B-BF36-F44D-BEAC-32033DC69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457575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626" y="1600200"/>
            <a:ext cx="7369174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D805AD4-73CF-FE45-8F86-233D14A0C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366001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7224" y="1600200"/>
            <a:ext cx="3457575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34BDA51D-739A-6147-AE33-B80AD50465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0E22618-D046-4A43-A145-B5CC229DC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5" name="Chart Placeholder 1">
            <a:extLst>
              <a:ext uri="{FF2B5EF4-FFF2-40B4-BE49-F238E27FC236}">
                <a16:creationId xmlns:a16="http://schemas.microsoft.com/office/drawing/2014/main" id="{1739FB7C-9269-7342-8648-01158E245B2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A9A5DDBF-F036-D247-8214-85BE84E1C4F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67213" y="16002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E53449-679B-CC46-BF8F-F1C105ECD91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277225" y="16002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Chart Placeholder 4">
            <a:extLst>
              <a:ext uri="{FF2B5EF4-FFF2-40B4-BE49-F238E27FC236}">
                <a16:creationId xmlns:a16="http://schemas.microsoft.com/office/drawing/2014/main" id="{964DD178-5836-D24D-9CF5-2E0FDE4934E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7200" y="41148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CB0AE243-8D47-2941-B6AB-7A7BFCBEE1B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67213" y="41148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Chart Placeholder 6">
            <a:extLst>
              <a:ext uri="{FF2B5EF4-FFF2-40B4-BE49-F238E27FC236}">
                <a16:creationId xmlns:a16="http://schemas.microsoft.com/office/drawing/2014/main" id="{C99EE39F-D270-8347-9E90-33ACBAEA071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277225" y="4114800"/>
            <a:ext cx="3454400" cy="20574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99DBD1E6-5A74-274B-8433-97A77208C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40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7366000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2pPr>
            <a:lvl3pPr marL="228600" indent="-228600">
              <a:spcBef>
                <a:spcPts val="1200"/>
              </a:spcBef>
              <a:buFont typeface="Wells Fargo Sans" panose="020B0503020203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457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6858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9144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6pPr>
            <a:lvl7pPr marL="11430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13716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8pPr>
            <a:lvl9pPr marL="1600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7EF2A7E-ED94-E540-9CF4-B56F980A3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06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Graphite Tint 1">
    <p:bg>
      <p:bgPr>
        <a:solidFill>
          <a:srgbClr val="70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7366000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2pPr>
            <a:lvl3pPr marL="228600" indent="-228600">
              <a:spcBef>
                <a:spcPts val="1200"/>
              </a:spcBef>
              <a:buFont typeface="Wells Fargo Sans" panose="020B0503020203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457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6858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5pPr>
            <a:lvl6pPr marL="9144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6pPr>
            <a:lvl7pPr marL="11430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7pPr>
            <a:lvl8pPr marL="13716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8pPr>
            <a:lvl9pPr marL="1600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E969CF6-897C-2A47-AFD1-3CED01FF0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02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Graphite Tint 4"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7366000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2pPr>
            <a:lvl3pPr marL="228600" indent="-228600">
              <a:spcBef>
                <a:spcPts val="1200"/>
              </a:spcBef>
              <a:buFont typeface="Wells Fargo Sans" panose="020B0503020203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457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6858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9144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6pPr>
            <a:lvl7pPr marL="11430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13716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8pPr>
            <a:lvl9pPr marL="1600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A37D924-28E5-5843-9BA3-6C88EE563D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8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33CB49-42F4-4BEC-BD47-AAACD63E2C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7366000" cy="57149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2pPr>
            <a:lvl3pPr marL="228600" indent="-228600">
              <a:spcBef>
                <a:spcPts val="1200"/>
              </a:spcBef>
              <a:buFont typeface="Wells Fargo Sans" panose="020B0503020203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457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4pPr>
            <a:lvl5pPr marL="6858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5pPr>
            <a:lvl6pPr marL="9144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6pPr>
            <a:lvl7pPr marL="11430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7pPr>
            <a:lvl8pPr marL="13716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8pPr>
            <a:lvl9pPr marL="1600200" indent="-228600">
              <a:spcBef>
                <a:spcPts val="300"/>
              </a:spcBef>
              <a:buFont typeface="Wells Fargo Sans" panose="020B0503020203020204" pitchFamily="34" charset="0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[Section header title or quote]</a:t>
            </a:r>
          </a:p>
          <a:p>
            <a:pPr lvl="1"/>
            <a:r>
              <a:rPr lang="en-US" dirty="0"/>
              <a:t>Additional information, if needed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6A6D6C7-DEED-604E-9F87-29E1838E5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04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366001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E076051-AE4B-CF44-AB12-A6CC31DC24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1" y="1600200"/>
            <a:ext cx="7366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62EF48E-356C-2242-ADD1-8AEA6280E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77225" y="5862"/>
            <a:ext cx="3914775" cy="6858000"/>
          </a:xfrm>
          <a:solidFill>
            <a:srgbClr val="E1E1E1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042F1D1-52E8-5643-866B-0EB322CE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0D26346-61C4-6C44-B93D-0EBC0C5CA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600200"/>
            <a:ext cx="9550401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[Optional photo caption]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62EF48E-356C-2242-ADD1-8AEA6280E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03120"/>
            <a:ext cx="12192000" cy="4754880"/>
          </a:xfrm>
          <a:solidFill>
            <a:srgbClr val="E1E1E1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6C7E36A9-B84B-7E40-9E84-C82B263B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1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366000" cy="4568825"/>
          </a:xfrm>
        </p:spPr>
        <p:txBody>
          <a:bodyPr>
            <a:noAutofit/>
          </a:bodyPr>
          <a:lstStyle>
            <a:lvl1pPr marL="365760" indent="-365760">
              <a:lnSpc>
                <a:spcPct val="90000"/>
              </a:lnSpc>
              <a:buFont typeface="Wells Fargo Serif Display" panose="02040403040405020204" pitchFamily="18" charset="0"/>
              <a:buChar char="•"/>
              <a:defRPr sz="3200">
                <a:latin typeface="+mj-lt"/>
              </a:defRPr>
            </a:lvl1pPr>
            <a:lvl2pPr marL="73152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2pPr>
            <a:lvl3pPr marL="109728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3pPr>
            <a:lvl4pPr marL="146304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4pPr>
            <a:lvl5pPr marL="182880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5pPr>
            <a:lvl6pPr marL="219456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6pPr>
            <a:lvl7pPr marL="256032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7pPr>
            <a:lvl8pPr marL="292608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8pPr>
            <a:lvl9pPr marL="3291840" indent="-365760">
              <a:lnSpc>
                <a:spcPct val="90000"/>
              </a:lnSpc>
              <a:buFont typeface="Wells Fargo Serif Display" panose="02040403040405020204" pitchFamily="18" charset="0"/>
              <a:buChar char="–"/>
              <a:defRPr sz="3200">
                <a:latin typeface="+mj-lt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hoto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0D26346-61C4-6C44-B93D-0EBC0C5CA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600200"/>
            <a:ext cx="7366001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[Optional photo caption]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62EF48E-356C-2242-ADD1-8AEA6280E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03120"/>
            <a:ext cx="8277224" cy="4754880"/>
          </a:xfrm>
          <a:solidFill>
            <a:srgbClr val="E1E1E1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44CA248-D2A9-BE4C-8A71-862CADED02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7225" y="1600200"/>
            <a:ext cx="3457575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[Optional photo caption]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DA8240D-0BD4-F841-8B8F-61635137F8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77224" y="2103120"/>
            <a:ext cx="3914775" cy="4754880"/>
          </a:xfrm>
          <a:solidFill>
            <a:srgbClr val="BCBBBA"/>
          </a:solidFill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55695995-E9EC-9741-9AB6-FA7A10F354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15A513-A009-4401-BBAD-0690AAB4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CD4D62C-8EA9-44FC-83B2-701A7A4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6E475588-47DB-0041-A49C-8F0EF8600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665BEEFC-B89E-9C41-8260-1542F0B43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9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ells Fargo" descr="Wells Fargo">
            <a:extLst>
              <a:ext uri="{FF2B5EF4-FFF2-40B4-BE49-F238E27FC236}">
                <a16:creationId xmlns:a16="http://schemas.microsoft.com/office/drawing/2014/main" id="{0DE7FB8E-1AD3-5B42-BE1D-61941DA7F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033271" cy="1033271"/>
          </a:xfrm>
          <a:prstGeom prst="rect">
            <a:avLst/>
          </a:prstGeom>
        </p:spPr>
      </p:pic>
      <p:grpSp>
        <p:nvGrpSpPr>
          <p:cNvPr id="10" name="Identifier">
            <a:extLst>
              <a:ext uri="{FF2B5EF4-FFF2-40B4-BE49-F238E27FC236}">
                <a16:creationId xmlns:a16="http://schemas.microsoft.com/office/drawing/2014/main" id="{4A408C41-CB7E-4F47-8CF3-139242000546}"/>
              </a:ext>
            </a:extLst>
          </p:cNvPr>
          <p:cNvGrpSpPr/>
          <p:nvPr/>
        </p:nvGrpSpPr>
        <p:grpSpPr>
          <a:xfrm>
            <a:off x="8997696" y="601665"/>
            <a:ext cx="2813256" cy="822960"/>
            <a:chOff x="9494774" y="601665"/>
            <a:chExt cx="2813256" cy="822960"/>
          </a:xfrm>
        </p:grpSpPr>
        <p:sp>
          <p:nvSpPr>
            <p:cNvPr id="11" name="Box">
              <a:extLst>
                <a:ext uri="{FF2B5EF4-FFF2-40B4-BE49-F238E27FC236}">
                  <a16:creationId xmlns:a16="http://schemas.microsoft.com/office/drawing/2014/main" id="{158D2809-4565-824A-B38A-3DB4F62B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494774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2" name="Group Name">
              <a:extLst>
                <a:ext uri="{FF2B5EF4-FFF2-40B4-BE49-F238E27FC236}">
                  <a16:creationId xmlns:a16="http://schemas.microsoft.com/office/drawing/2014/main" id="{1B1C907C-1F4D-8046-940A-D65369106A90}"/>
                </a:ext>
              </a:extLst>
            </p:cNvPr>
            <p:cNvSpPr txBox="1"/>
            <p:nvPr userDrawn="1"/>
          </p:nvSpPr>
          <p:spPr>
            <a:xfrm>
              <a:off x="9793430" y="601665"/>
              <a:ext cx="25146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sp>
        <p:nvSpPr>
          <p:cNvPr id="6" name="Thank You">
            <a:extLst>
              <a:ext uri="{FF2B5EF4-FFF2-40B4-BE49-F238E27FC236}">
                <a16:creationId xmlns:a16="http://schemas.microsoft.com/office/drawing/2014/main" id="{D5C8B33B-B32E-0C4D-947A-87A5447D23F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9550400" cy="160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Thank you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580231D-7943-F647-B67D-262940DDD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1845"/>
            <a:ext cx="3454400" cy="183035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1400"/>
            </a:lvl3pPr>
            <a:lvl4pPr marL="0" indent="0">
              <a:spcBef>
                <a:spcPts val="0"/>
              </a:spcBef>
              <a:buFontTx/>
              <a:buNone/>
              <a:defRPr sz="1400"/>
            </a:lvl4pPr>
            <a:lvl5pPr marL="0" indent="0">
              <a:spcBef>
                <a:spcPts val="0"/>
              </a:spcBef>
              <a:buFontTx/>
              <a:buNone/>
              <a:defRPr sz="1400"/>
            </a:lvl5pPr>
            <a:lvl6pPr marL="0" indent="0">
              <a:spcBef>
                <a:spcPts val="0"/>
              </a:spcBef>
              <a:buFontTx/>
              <a:buNone/>
              <a:defRPr sz="1400"/>
            </a:lvl6pPr>
            <a:lvl7pPr marL="0" indent="0">
              <a:spcBef>
                <a:spcPts val="0"/>
              </a:spcBef>
              <a:buFontTx/>
              <a:buNone/>
              <a:defRPr sz="1400"/>
            </a:lvl7pPr>
            <a:lvl8pPr marL="0" indent="0">
              <a:spcBef>
                <a:spcPts val="0"/>
              </a:spcBef>
              <a:buFontTx/>
              <a:buNone/>
              <a:defRPr sz="1400"/>
            </a:lvl8pPr>
            <a:lvl9pPr marL="0" indent="0">
              <a:spcBef>
                <a:spcPts val="0"/>
              </a:spcBef>
              <a:buFontTx/>
              <a:buNone/>
              <a:defRPr sz="1400"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419604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Identifier">
            <a:extLst>
              <a:ext uri="{FF2B5EF4-FFF2-40B4-BE49-F238E27FC236}">
                <a16:creationId xmlns:a16="http://schemas.microsoft.com/office/drawing/2014/main" id="{6F122A5C-B96A-1745-BDE3-02E451B315EC}"/>
              </a:ext>
            </a:extLst>
          </p:cNvPr>
          <p:cNvGrpSpPr/>
          <p:nvPr/>
        </p:nvGrpSpPr>
        <p:grpSpPr>
          <a:xfrm>
            <a:off x="457200" y="601665"/>
            <a:ext cx="3044952" cy="822960"/>
            <a:chOff x="9509966" y="601665"/>
            <a:chExt cx="3044952" cy="822960"/>
          </a:xfrm>
        </p:grpSpPr>
        <p:sp>
          <p:nvSpPr>
            <p:cNvPr id="13" name="Box">
              <a:extLst>
                <a:ext uri="{FF2B5EF4-FFF2-40B4-BE49-F238E27FC236}">
                  <a16:creationId xmlns:a16="http://schemas.microsoft.com/office/drawing/2014/main" id="{9AFC4F5B-2818-624D-993D-DED1001D6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509966" y="653795"/>
              <a:ext cx="100584" cy="64008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14" name="Group Name">
              <a:extLst>
                <a:ext uri="{FF2B5EF4-FFF2-40B4-BE49-F238E27FC236}">
                  <a16:creationId xmlns:a16="http://schemas.microsoft.com/office/drawing/2014/main" id="{ABF93A83-8406-3E45-B46A-2B07FCDAD45A}"/>
                </a:ext>
              </a:extLst>
            </p:cNvPr>
            <p:cNvSpPr txBox="1"/>
            <p:nvPr userDrawn="1"/>
          </p:nvSpPr>
          <p:spPr>
            <a:xfrm>
              <a:off x="9811718" y="601665"/>
              <a:ext cx="2743200" cy="8229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indent="0">
                <a:lnSpc>
                  <a:spcPts val="2900"/>
                </a:lnSpc>
                <a:spcBef>
                  <a:spcPts val="0"/>
                </a:spcBef>
                <a:buSzPct val="100000"/>
                <a:buFont typeface="Wells Fargo Sans"/>
                <a:buNone/>
              </a:pPr>
              <a:r>
                <a:rPr lang="en-US" sz="2800" dirty="0">
                  <a:solidFill>
                    <a:srgbClr val="403C3A"/>
                  </a:solidFill>
                  <a:latin typeface="Wells Fargo Serif Display" panose="02040403040405020204" pitchFamily="18" charset="0"/>
                </a:rPr>
                <a:t>Treasury Management</a:t>
              </a:r>
            </a:p>
          </p:txBody>
        </p:sp>
      </p:grpSp>
      <p:pic>
        <p:nvPicPr>
          <p:cNvPr id="3" name="Wells Fargo" descr="Wells Fargo">
            <a:extLst>
              <a:ext uri="{FF2B5EF4-FFF2-40B4-BE49-F238E27FC236}">
                <a16:creationId xmlns:a16="http://schemas.microsoft.com/office/drawing/2014/main" id="{0DE7FB8E-1AD3-5B42-BE1D-61941DA7F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29" y="457200"/>
            <a:ext cx="1033271" cy="1033271"/>
          </a:xfrm>
          <a:prstGeom prst="rect">
            <a:avLst/>
          </a:prstGeom>
        </p:spPr>
      </p:pic>
      <p:sp>
        <p:nvSpPr>
          <p:cNvPr id="6" name="Thank You">
            <a:extLst>
              <a:ext uri="{FF2B5EF4-FFF2-40B4-BE49-F238E27FC236}">
                <a16:creationId xmlns:a16="http://schemas.microsoft.com/office/drawing/2014/main" id="{D5C8B33B-B32E-0C4D-947A-87A5447D23F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9550400" cy="160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Thank you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580231D-7943-F647-B67D-262940DDD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1845"/>
            <a:ext cx="3454400" cy="183035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1400"/>
            </a:lvl3pPr>
            <a:lvl4pPr marL="0" indent="0">
              <a:spcBef>
                <a:spcPts val="0"/>
              </a:spcBef>
              <a:buFontTx/>
              <a:buNone/>
              <a:defRPr sz="1400"/>
            </a:lvl4pPr>
            <a:lvl5pPr marL="0" indent="0">
              <a:spcBef>
                <a:spcPts val="0"/>
              </a:spcBef>
              <a:buFontTx/>
              <a:buNone/>
              <a:defRPr sz="1400"/>
            </a:lvl5pPr>
            <a:lvl6pPr marL="0" indent="0">
              <a:spcBef>
                <a:spcPts val="0"/>
              </a:spcBef>
              <a:buFontTx/>
              <a:buNone/>
              <a:defRPr sz="1400"/>
            </a:lvl6pPr>
            <a:lvl7pPr marL="0" indent="0">
              <a:spcBef>
                <a:spcPts val="0"/>
              </a:spcBef>
              <a:buFontTx/>
              <a:buNone/>
              <a:defRPr sz="1400"/>
            </a:lvl7pPr>
            <a:lvl8pPr marL="0" indent="0">
              <a:spcBef>
                <a:spcPts val="0"/>
              </a:spcBef>
              <a:buFontTx/>
              <a:buNone/>
              <a:defRPr sz="1400"/>
            </a:lvl8pPr>
            <a:lvl9pPr marL="0" indent="0">
              <a:spcBef>
                <a:spcPts val="0"/>
              </a:spcBef>
              <a:buFontTx/>
              <a:buNone/>
              <a:defRPr sz="1400"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28266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9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A6DEEE1-C08A-1E44-BEC5-E09044562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3248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600200"/>
            <a:ext cx="5413248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9BFDC9A-8BFC-8946-84F2-2786226F4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0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3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1600202"/>
            <a:ext cx="1121664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1EF5521F-5C5A-4C48-8B35-7AA5E06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48CBF009-1B9F-4150-8EC1-2D97F9BB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4552" cy="4572000"/>
          </a:xfrm>
          <a:prstGeom prst="rect">
            <a:avLst/>
          </a:prstGeom>
        </p:spPr>
        <p:txBody>
          <a:bodyPr vert="horz" lIns="0" tIns="0" rIns="0" bIns="0" spcCol="4572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B92F20D-48D7-2E43-BCAC-BA410B21D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0" y="6400800"/>
            <a:ext cx="4572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9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704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Wells Fargo Sans" panose="020B0503020203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1008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41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1EF5521F-5C5A-4C48-8B35-7AA5E06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48CBF009-1B9F-4150-8EC1-2D97F9BB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4552" cy="4572000"/>
          </a:xfrm>
          <a:prstGeom prst="rect">
            <a:avLst/>
          </a:prstGeom>
        </p:spPr>
        <p:txBody>
          <a:bodyPr vert="horz" lIns="0" tIns="0" rIns="0" bIns="0" spcCol="4572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B92F20D-48D7-2E43-BCAC-BA410B21D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0" y="6400800"/>
            <a:ext cx="4572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Wells Fargo Sans" panose="020B0503020203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7" orient="horz" pos="288">
          <p15:clr>
            <a:srgbClr val="F26B43"/>
          </p15:clr>
        </p15:guide>
        <p15:guide id="8" pos="307">
          <p15:clr>
            <a:srgbClr val="F26B43"/>
          </p15:clr>
        </p15:guide>
        <p15:guide id="9" pos="7373">
          <p15:clr>
            <a:srgbClr val="F26B43"/>
          </p15:clr>
        </p15:guide>
        <p15:guide id="10" orient="horz" pos="1008">
          <p15:clr>
            <a:srgbClr val="F26B43"/>
          </p15:clr>
        </p15:guide>
        <p15:guide id="11" orient="horz" pos="3888">
          <p15:clr>
            <a:srgbClr val="F26B43"/>
          </p15:clr>
        </p15:guide>
        <p15:guide id="12" orient="horz" pos="417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1EF5521F-5C5A-4C48-8B35-7AA5E06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48CBF009-1B9F-4150-8EC1-2D97F9BB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4552" cy="4572000"/>
          </a:xfrm>
          <a:prstGeom prst="rect">
            <a:avLst/>
          </a:prstGeom>
        </p:spPr>
        <p:txBody>
          <a:bodyPr vert="horz" lIns="0" tIns="0" rIns="0" bIns="0" spcCol="4572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B92F20D-48D7-2E43-BCAC-BA410B21D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0" y="6400800"/>
            <a:ext cx="4572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6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  <p:sldLayoutId id="2147483772" r:id="rId32"/>
    <p:sldLayoutId id="2147483773" r:id="rId33"/>
    <p:sldLayoutId id="2147483774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Wells Fargo Sans" panose="020B0503020203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Wells Fargo Sans" panose="020B05030202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7" orient="horz" pos="288">
          <p15:clr>
            <a:srgbClr val="F26B43"/>
          </p15:clr>
        </p15:guide>
        <p15:guide id="8" pos="307">
          <p15:clr>
            <a:srgbClr val="F26B43"/>
          </p15:clr>
        </p15:guide>
        <p15:guide id="9" pos="7373">
          <p15:clr>
            <a:srgbClr val="F26B43"/>
          </p15:clr>
        </p15:guide>
        <p15:guide id="10" orient="horz" pos="1008">
          <p15:clr>
            <a:srgbClr val="F26B43"/>
          </p15:clr>
        </p15:guide>
        <p15:guide id="11" orient="horz" pos="3888">
          <p15:clr>
            <a:srgbClr val="F26B43"/>
          </p15:clr>
        </p15:guide>
        <p15:guide id="12" orient="horz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0.xml"/><Relationship Id="rId1" Type="http://schemas.openxmlformats.org/officeDocument/2006/relationships/customXml" Target="../../customXml/item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wf.com/treasury-insights/fraud-security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1.xml"/><Relationship Id="rId6" Type="http://schemas.openxmlformats.org/officeDocument/2006/relationships/hyperlink" Target="http://www.cisa.gov/" TargetMode="External"/><Relationship Id="rId5" Type="http://schemas.openxmlformats.org/officeDocument/2006/relationships/hyperlink" Target="https://www.ic3.gov/" TargetMode="External"/><Relationship Id="rId4" Type="http://schemas.openxmlformats.org/officeDocument/2006/relationships/hyperlink" Target="https://www.wellsfargo.com/com/frau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nil.khilnani@wellsfargo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hyperlink" Target="mailto:Mark.d.haggen@wellsfargo.com" TargetMode="External"/><Relationship Id="rId4" Type="http://schemas.openxmlformats.org/officeDocument/2006/relationships/hyperlink" Target="mailto:Brittany.loyear@wellsfargo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WellsOnlineBank2@comcast.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72DA22B-0666-1647-8A12-A6F6D00A5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sym typeface="Wingdings"/>
              </a:rPr>
              <a:t>Cyber payments fraud and risk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15591"/>
            <a:ext cx="6933414" cy="918055"/>
          </a:xfrm>
        </p:spPr>
        <p:txBody>
          <a:bodyPr/>
          <a:lstStyle/>
          <a:p>
            <a:r>
              <a:rPr lang="en-US" dirty="0"/>
              <a:t>PSFOA Meeting - November 9, 2022</a:t>
            </a:r>
          </a:p>
          <a:p>
            <a:endParaRPr lang="en-US" dirty="0"/>
          </a:p>
          <a:p>
            <a:r>
              <a:rPr lang="en-US" sz="1200" dirty="0"/>
              <a:t>Led by: </a:t>
            </a:r>
          </a:p>
          <a:p>
            <a:r>
              <a:rPr lang="en-US" sz="1200" dirty="0"/>
              <a:t>Anil Khilnani</a:t>
            </a:r>
          </a:p>
          <a:p>
            <a:r>
              <a:rPr lang="en-US" sz="1200" dirty="0"/>
              <a:t>Fraud Education &amp; Awareness</a:t>
            </a:r>
          </a:p>
          <a:p>
            <a:r>
              <a:rPr lang="en-US" sz="1200" dirty="0"/>
              <a:t>Global Treasury Management Fraud Prevention</a:t>
            </a:r>
          </a:p>
          <a:p>
            <a:endParaRPr lang="en-US" sz="1200" dirty="0"/>
          </a:p>
          <a:p>
            <a:r>
              <a:rPr lang="en-US" sz="1200" dirty="0"/>
              <a:t>Additional Wells Fargo Team Members: </a:t>
            </a:r>
          </a:p>
          <a:p>
            <a:r>
              <a:rPr lang="en-US" sz="1200" dirty="0"/>
              <a:t>Brittany Loyear – Local Government Relationship Manager </a:t>
            </a:r>
          </a:p>
          <a:p>
            <a:r>
              <a:rPr lang="en-US" sz="1200" dirty="0"/>
              <a:t>Mark Haggen – Government Banking Treasury management Officer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627C5-00A0-5ADB-D6B9-15467CA58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187" y="6155703"/>
            <a:ext cx="2448260" cy="5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 dirty="0"/>
              <a:t>Steps to help protect against BEC fraud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677E05-3B62-483E-8D35-65A01D49DD4C}"/>
              </a:ext>
            </a:extLst>
          </p:cNvPr>
          <p:cNvGrpSpPr/>
          <p:nvPr/>
        </p:nvGrpSpPr>
        <p:grpSpPr>
          <a:xfrm>
            <a:off x="457200" y="1280160"/>
            <a:ext cx="3111431" cy="5120640"/>
            <a:chOff x="457200" y="1280160"/>
            <a:chExt cx="3111431" cy="5120640"/>
          </a:xfrm>
        </p:grpSpPr>
        <p:grpSp>
          <p:nvGrpSpPr>
            <p:cNvPr id="34" name="Group 33"/>
            <p:cNvGrpSpPr/>
            <p:nvPr/>
          </p:nvGrpSpPr>
          <p:grpSpPr>
            <a:xfrm>
              <a:off x="457200" y="1280160"/>
              <a:ext cx="3111431" cy="5120640"/>
              <a:chOff x="1400173" y="1935387"/>
              <a:chExt cx="2873826" cy="6019503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400173" y="1935387"/>
                <a:ext cx="2873825" cy="6019503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bg1">
                    <a:lumMod val="95000"/>
                  </a:schemeClr>
                </a:solidFill>
              </a:ln>
            </p:spPr>
            <p:style>
              <a:lnRef idx="0">
                <a:srgbClr val="787070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US" sz="1350"/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5400000">
                <a:off x="1675876" y="1659685"/>
                <a:ext cx="2322421" cy="2873825"/>
              </a:xfrm>
              <a:custGeom>
                <a:avLst/>
                <a:gdLst>
                  <a:gd name="connsiteX0" fmla="*/ 0 w 1474692"/>
                  <a:gd name="connsiteY0" fmla="*/ 1482322 h 1778794"/>
                  <a:gd name="connsiteX1" fmla="*/ 0 w 1474692"/>
                  <a:gd name="connsiteY1" fmla="*/ 296472 h 1778794"/>
                  <a:gd name="connsiteX2" fmla="*/ 296472 w 1474692"/>
                  <a:gd name="connsiteY2" fmla="*/ 0 h 1778794"/>
                  <a:gd name="connsiteX3" fmla="*/ 1474692 w 1474692"/>
                  <a:gd name="connsiteY3" fmla="*/ 0 h 1778794"/>
                  <a:gd name="connsiteX4" fmla="*/ 932210 w 1474692"/>
                  <a:gd name="connsiteY4" fmla="*/ 1778794 h 1778794"/>
                  <a:gd name="connsiteX5" fmla="*/ 296472 w 1474692"/>
                  <a:gd name="connsiteY5" fmla="*/ 1778794 h 1778794"/>
                  <a:gd name="connsiteX6" fmla="*/ 0 w 1474692"/>
                  <a:gd name="connsiteY6" fmla="*/ 1482322 h 1778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4692" h="1778794">
                    <a:moveTo>
                      <a:pt x="0" y="1482322"/>
                    </a:moveTo>
                    <a:lnTo>
                      <a:pt x="0" y="296472"/>
                    </a:lnTo>
                    <a:cubicBezTo>
                      <a:pt x="0" y="132735"/>
                      <a:pt x="132735" y="0"/>
                      <a:pt x="296472" y="0"/>
                    </a:cubicBezTo>
                    <a:lnTo>
                      <a:pt x="1474692" y="0"/>
                    </a:lnTo>
                    <a:lnTo>
                      <a:pt x="932210" y="1778794"/>
                    </a:lnTo>
                    <a:lnTo>
                      <a:pt x="296472" y="1778794"/>
                    </a:lnTo>
                    <a:cubicBezTo>
                      <a:pt x="132735" y="1778794"/>
                      <a:pt x="0" y="1646059"/>
                      <a:pt x="0" y="148232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0">
                <a:srgbClr val="787070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US" sz="135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463872" y="4571579"/>
                <a:ext cx="2586442" cy="30686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Bef>
                    <a:spcPts val="900"/>
                  </a:spcBef>
                  <a:buSzPct val="100000"/>
                </a:pPr>
                <a:r>
                  <a:rPr lang="en-US" sz="2000" dirty="0">
                    <a:solidFill>
                      <a:schemeClr val="accent2"/>
                    </a:solidFill>
                  </a:rPr>
                  <a:t>Verify the request</a:t>
                </a:r>
              </a:p>
              <a:p>
                <a:pPr marL="285750" indent="-285750">
                  <a:spcBef>
                    <a:spcPts val="9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Wells Fargo Sans Light" panose="020B0403020203020204" pitchFamily="34" charset="0"/>
                  </a:rPr>
                  <a:t>Watch for red flags, especially if a request </a:t>
                </a:r>
                <a:br>
                  <a:rPr lang="en-US" sz="1600" dirty="0">
                    <a:latin typeface="Wells Fargo Sans Light" panose="020B0403020203020204" pitchFamily="34" charset="0"/>
                  </a:rPr>
                </a:br>
                <a:r>
                  <a:rPr lang="en-US" sz="1600" dirty="0">
                    <a:latin typeface="Wells Fargo Sans Light" panose="020B0403020203020204" pitchFamily="34" charset="0"/>
                  </a:rPr>
                  <a:t>seems out of the ordinary  </a:t>
                </a:r>
              </a:p>
              <a:p>
                <a:pPr marL="285750" indent="-285750">
                  <a:spcBef>
                    <a:spcPts val="9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Wells Fargo Sans Light" panose="020B0403020203020204" pitchFamily="34" charset="0"/>
                  </a:rPr>
                  <a:t>Verbally verify and confirm the request </a:t>
                </a:r>
              </a:p>
              <a:p>
                <a:pPr marL="285750" indent="-285750">
                  <a:spcBef>
                    <a:spcPts val="9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Wells Fargo Sans Light" panose="020B0403020203020204" pitchFamily="34" charset="0"/>
                  </a:rPr>
                  <a:t>Only use the contact information on file 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252" y="1564482"/>
              <a:ext cx="750201" cy="75020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7C7A9D3-D12D-4512-854A-D0D0E1D77641}"/>
              </a:ext>
            </a:extLst>
          </p:cNvPr>
          <p:cNvGrpSpPr/>
          <p:nvPr/>
        </p:nvGrpSpPr>
        <p:grpSpPr>
          <a:xfrm>
            <a:off x="4170835" y="1280160"/>
            <a:ext cx="3111430" cy="5120639"/>
            <a:chOff x="3776201" y="1280160"/>
            <a:chExt cx="3111430" cy="5120639"/>
          </a:xfrm>
        </p:grpSpPr>
        <p:grpSp>
          <p:nvGrpSpPr>
            <p:cNvPr id="48" name="Group 47"/>
            <p:cNvGrpSpPr/>
            <p:nvPr/>
          </p:nvGrpSpPr>
          <p:grpSpPr>
            <a:xfrm>
              <a:off x="3776201" y="1280160"/>
              <a:ext cx="3111430" cy="5120639"/>
              <a:chOff x="1400174" y="1935388"/>
              <a:chExt cx="2873825" cy="601950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400174" y="1935388"/>
                <a:ext cx="2873825" cy="6019502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bg1">
                    <a:lumMod val="95000"/>
                  </a:schemeClr>
                </a:solidFill>
              </a:ln>
            </p:spPr>
            <p:style>
              <a:lnRef idx="0">
                <a:srgbClr val="787070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US" sz="1350"/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5400000">
                <a:off x="1675876" y="1659686"/>
                <a:ext cx="2322422" cy="2873825"/>
              </a:xfrm>
              <a:custGeom>
                <a:avLst/>
                <a:gdLst>
                  <a:gd name="connsiteX0" fmla="*/ 0 w 1474692"/>
                  <a:gd name="connsiteY0" fmla="*/ 1482322 h 1778794"/>
                  <a:gd name="connsiteX1" fmla="*/ 0 w 1474692"/>
                  <a:gd name="connsiteY1" fmla="*/ 296472 h 1778794"/>
                  <a:gd name="connsiteX2" fmla="*/ 296472 w 1474692"/>
                  <a:gd name="connsiteY2" fmla="*/ 0 h 1778794"/>
                  <a:gd name="connsiteX3" fmla="*/ 1474692 w 1474692"/>
                  <a:gd name="connsiteY3" fmla="*/ 0 h 1778794"/>
                  <a:gd name="connsiteX4" fmla="*/ 932210 w 1474692"/>
                  <a:gd name="connsiteY4" fmla="*/ 1778794 h 1778794"/>
                  <a:gd name="connsiteX5" fmla="*/ 296472 w 1474692"/>
                  <a:gd name="connsiteY5" fmla="*/ 1778794 h 1778794"/>
                  <a:gd name="connsiteX6" fmla="*/ 0 w 1474692"/>
                  <a:gd name="connsiteY6" fmla="*/ 1482322 h 1778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4692" h="1778794">
                    <a:moveTo>
                      <a:pt x="0" y="1482322"/>
                    </a:moveTo>
                    <a:lnTo>
                      <a:pt x="0" y="296472"/>
                    </a:lnTo>
                    <a:cubicBezTo>
                      <a:pt x="0" y="132735"/>
                      <a:pt x="132735" y="0"/>
                      <a:pt x="296472" y="0"/>
                    </a:cubicBezTo>
                    <a:lnTo>
                      <a:pt x="1474692" y="0"/>
                    </a:lnTo>
                    <a:lnTo>
                      <a:pt x="932210" y="1778794"/>
                    </a:lnTo>
                    <a:lnTo>
                      <a:pt x="296472" y="1778794"/>
                    </a:lnTo>
                    <a:cubicBezTo>
                      <a:pt x="132735" y="1778794"/>
                      <a:pt x="0" y="1646059"/>
                      <a:pt x="0" y="148232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0">
                <a:srgbClr val="787070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US" sz="135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63873" y="4571579"/>
                <a:ext cx="2586442" cy="2980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Bef>
                    <a:spcPts val="900"/>
                  </a:spcBef>
                  <a:buSzPct val="100000"/>
                </a:pPr>
                <a:r>
                  <a:rPr lang="en-US" sz="2000" dirty="0">
                    <a:solidFill>
                      <a:schemeClr val="accent3"/>
                    </a:solidFill>
                  </a:rPr>
                  <a:t>Implement dual custody</a:t>
                </a:r>
              </a:p>
              <a:p>
                <a:pPr marL="285750" indent="-285750">
                  <a:spcBef>
                    <a:spcPts val="9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Wells Fargo Sans Light" panose="020B0403020203020204" pitchFamily="34" charset="0"/>
                  </a:rPr>
                  <a:t>Serves as a second chance to identify potential fraud</a:t>
                </a:r>
              </a:p>
              <a:p>
                <a:pPr marL="285750" indent="-285750">
                  <a:spcBef>
                    <a:spcPts val="9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Wells Fargo Sans Light" panose="020B0403020203020204" pitchFamily="34" charset="0"/>
                  </a:rPr>
                  <a:t>Verify changes and pay attention to the details</a:t>
                </a:r>
              </a:p>
              <a:p>
                <a:pPr marL="285750" indent="-285750">
                  <a:spcBef>
                    <a:spcPts val="9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Wells Fargo Sans Light" panose="020B0403020203020204" pitchFamily="34" charset="0"/>
                  </a:rPr>
                  <a:t>Confirm changes are verified before approving payment 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850" y="1747710"/>
              <a:ext cx="1161602" cy="56697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8CC24D8-4471-406C-B39D-266235F48397}"/>
              </a:ext>
            </a:extLst>
          </p:cNvPr>
          <p:cNvGrpSpPr/>
          <p:nvPr/>
        </p:nvGrpSpPr>
        <p:grpSpPr>
          <a:xfrm>
            <a:off x="7884470" y="1280160"/>
            <a:ext cx="3111432" cy="5120639"/>
            <a:chOff x="7095198" y="1280160"/>
            <a:chExt cx="3111432" cy="5120639"/>
          </a:xfrm>
        </p:grpSpPr>
        <p:grpSp>
          <p:nvGrpSpPr>
            <p:cNvPr id="57" name="Group 56"/>
            <p:cNvGrpSpPr/>
            <p:nvPr/>
          </p:nvGrpSpPr>
          <p:grpSpPr>
            <a:xfrm>
              <a:off x="7095198" y="1280160"/>
              <a:ext cx="3111432" cy="5120639"/>
              <a:chOff x="1400172" y="1935388"/>
              <a:chExt cx="2873827" cy="6019502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1400172" y="1935388"/>
                <a:ext cx="2873825" cy="6019502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bg1">
                    <a:lumMod val="95000"/>
                  </a:schemeClr>
                </a:solidFill>
              </a:ln>
            </p:spPr>
            <p:style>
              <a:lnRef idx="0">
                <a:srgbClr val="787070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US" sz="1350"/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5400000">
                <a:off x="1675876" y="1659686"/>
                <a:ext cx="2322422" cy="2873825"/>
              </a:xfrm>
              <a:custGeom>
                <a:avLst/>
                <a:gdLst>
                  <a:gd name="connsiteX0" fmla="*/ 0 w 1474692"/>
                  <a:gd name="connsiteY0" fmla="*/ 1482322 h 1778794"/>
                  <a:gd name="connsiteX1" fmla="*/ 0 w 1474692"/>
                  <a:gd name="connsiteY1" fmla="*/ 296472 h 1778794"/>
                  <a:gd name="connsiteX2" fmla="*/ 296472 w 1474692"/>
                  <a:gd name="connsiteY2" fmla="*/ 0 h 1778794"/>
                  <a:gd name="connsiteX3" fmla="*/ 1474692 w 1474692"/>
                  <a:gd name="connsiteY3" fmla="*/ 0 h 1778794"/>
                  <a:gd name="connsiteX4" fmla="*/ 932210 w 1474692"/>
                  <a:gd name="connsiteY4" fmla="*/ 1778794 h 1778794"/>
                  <a:gd name="connsiteX5" fmla="*/ 296472 w 1474692"/>
                  <a:gd name="connsiteY5" fmla="*/ 1778794 h 1778794"/>
                  <a:gd name="connsiteX6" fmla="*/ 0 w 1474692"/>
                  <a:gd name="connsiteY6" fmla="*/ 1482322 h 1778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4692" h="1778794">
                    <a:moveTo>
                      <a:pt x="0" y="1482322"/>
                    </a:moveTo>
                    <a:lnTo>
                      <a:pt x="0" y="296472"/>
                    </a:lnTo>
                    <a:cubicBezTo>
                      <a:pt x="0" y="132735"/>
                      <a:pt x="132735" y="0"/>
                      <a:pt x="296472" y="0"/>
                    </a:cubicBezTo>
                    <a:lnTo>
                      <a:pt x="1474692" y="0"/>
                    </a:lnTo>
                    <a:lnTo>
                      <a:pt x="932210" y="1778794"/>
                    </a:lnTo>
                    <a:lnTo>
                      <a:pt x="296472" y="1778794"/>
                    </a:lnTo>
                    <a:cubicBezTo>
                      <a:pt x="132735" y="1778794"/>
                      <a:pt x="0" y="1646059"/>
                      <a:pt x="0" y="148232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0">
                <a:srgbClr val="787070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US" sz="135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463873" y="4571578"/>
                <a:ext cx="2586441" cy="28327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Bef>
                    <a:spcPts val="900"/>
                  </a:spcBef>
                  <a:buSzPct val="100000"/>
                </a:pPr>
                <a:r>
                  <a:rPr lang="en-US" sz="2000" dirty="0">
                    <a:solidFill>
                      <a:schemeClr val="accent5"/>
                    </a:solidFill>
                  </a:rPr>
                  <a:t>Monitor accounts</a:t>
                </a:r>
              </a:p>
              <a:p>
                <a:pPr marL="285750" indent="-285750">
                  <a:spcBef>
                    <a:spcPts val="9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Wells Fargo Sans Light" panose="020B0403020203020204" pitchFamily="34" charset="0"/>
                  </a:rPr>
                  <a:t>Reconcile bank accounts daily and pay close attention to account activity</a:t>
                </a:r>
              </a:p>
              <a:p>
                <a:pPr marL="285750" indent="-285750">
                  <a:spcBef>
                    <a:spcPts val="9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Wells Fargo Sans Light" panose="020B0403020203020204" pitchFamily="34" charset="0"/>
                  </a:rPr>
                  <a:t>Protect your email account and login credentials</a:t>
                </a: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0422" y="1635352"/>
              <a:ext cx="764030" cy="60845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77BCE9-A209-2D78-D9E7-CC01E1A5CD01}"/>
              </a:ext>
            </a:extLst>
          </p:cNvPr>
          <p:cNvSpPr txBox="1"/>
          <p:nvPr/>
        </p:nvSpPr>
        <p:spPr>
          <a:xfrm>
            <a:off x="11391507" y="5793786"/>
            <a:ext cx="686586" cy="6787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b="1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1235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10068"/>
            <a:ext cx="12192000" cy="1005840"/>
          </a:xfrm>
          <a:prstGeom prst="rect">
            <a:avLst/>
          </a:prstGeom>
          <a:pattFill prst="ltHorz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F85C7-EC28-5C4D-9577-C5634B07539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06458"/>
            <a:ext cx="4488602" cy="2863853"/>
          </a:xfrm>
          <a:prstGeom prst="rect">
            <a:avLst/>
          </a:prstGeom>
          <a:noFill/>
        </p:spPr>
        <p:txBody>
          <a:bodyPr lIns="182880" rIns="182880" anchor="t" anchorCtr="1">
            <a:noAutofit/>
          </a:bodyPr>
          <a:lstStyle>
            <a:defPPr>
              <a:defRPr lang="en-US"/>
            </a:def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normalizeH="0" noProof="0">
                <a:uLnTx/>
                <a:uFillTx/>
                <a:latin typeface="Verdana" pitchFamily="34" charset="0"/>
                <a:ea typeface="+mn-ea"/>
                <a:cs typeface="+mn-cs"/>
              </a:defRPr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pitchFamily="34" charset="0"/>
              </a:rPr>
              <a:t>Fraud attacks: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pitchFamily="34" charset="0"/>
              </a:rPr>
              <a:t>the schemes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pitchFamily="34" charset="0"/>
              </a:rPr>
              <a:t>that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stand out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18252" y="2155804"/>
            <a:ext cx="3029382" cy="1"/>
          </a:xfrm>
          <a:prstGeom prst="line">
            <a:avLst/>
          </a:prstGeom>
          <a:ln w="6350" cap="sq">
            <a:solidFill>
              <a:schemeClr val="tx2"/>
            </a:solidFill>
          </a:ln>
        </p:spPr>
        <p:style>
          <a:lnRef idx="1">
            <a:srgbClr val="787070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3200628A-5FDF-4D81-9DAD-3A2C7899D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6933" y="0"/>
            <a:ext cx="4646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takeover</a:t>
            </a:r>
            <a:br>
              <a:rPr lang="en-US" dirty="0"/>
            </a:br>
            <a:endParaRPr lang="en-US" sz="1400" dirty="0">
              <a:latin typeface="Wells Fargo Sans SemiBold" panose="020B07030202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F85C7-EC28-5C4D-9577-C5634B07539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908396" y="2364062"/>
            <a:ext cx="2559205" cy="886521"/>
          </a:xfrm>
          <a:prstGeom prst="rect">
            <a:avLst/>
          </a:prstGeom>
        </p:spPr>
        <p:txBody>
          <a:bodyPr vert="horz" lIns="0" tIns="0" rIns="0" bIns="0" spcCol="36576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ells Fargo Sans" panose="020B0503020203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852318" y="2364062"/>
            <a:ext cx="2366392" cy="886521"/>
          </a:xfrm>
          <a:prstGeom prst="rect">
            <a:avLst/>
          </a:prstGeom>
        </p:spPr>
        <p:txBody>
          <a:bodyPr vert="horz" lIns="0" tIns="0" rIns="0" bIns="0" spcCol="36576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ells Fargo Sans" panose="020B0503020203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ells Fargo Sans" panose="020B0503020203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2EDC24-B75E-3147-A438-42EA5FF5A088}"/>
              </a:ext>
            </a:extLst>
          </p:cNvPr>
          <p:cNvSpPr/>
          <p:nvPr/>
        </p:nvSpPr>
        <p:spPr>
          <a:xfrm>
            <a:off x="457200" y="1175448"/>
            <a:ext cx="11277600" cy="807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charset="0"/>
              </a:rPr>
              <a:t>Fraudster steals confidential information to access online accounts directly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 SemiBold" panose="020B0703020203020204" pitchFamily="34" charset="0"/>
              <a:ea typeface="+mn-ea"/>
              <a:cs typeface="Arial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57200" y="1176709"/>
            <a:ext cx="11277600" cy="0"/>
          </a:xfrm>
          <a:prstGeom prst="line">
            <a:avLst/>
          </a:prstGeom>
          <a:ln w="6350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57200" y="1981203"/>
            <a:ext cx="11277600" cy="0"/>
          </a:xfrm>
          <a:prstGeom prst="line">
            <a:avLst/>
          </a:prstGeom>
          <a:ln w="6350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EDC24-B75E-3147-A438-42EA5FF5A088}"/>
              </a:ext>
            </a:extLst>
          </p:cNvPr>
          <p:cNvSpPr/>
          <p:nvPr/>
        </p:nvSpPr>
        <p:spPr>
          <a:xfrm>
            <a:off x="6665908" y="2375112"/>
            <a:ext cx="5068892" cy="3841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274320"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charset="0"/>
              </a:rPr>
              <a:t>Fraudster typically leverages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Arial" charset="0"/>
              </a:rPr>
              <a:t>Social Engineering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charset="0"/>
              </a:rPr>
              <a:t> and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Arial" charset="0"/>
              </a:rPr>
              <a:t>Malware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charset="0"/>
              </a:rPr>
              <a:t> to execute an account takeover incident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charset="0"/>
              </a:rPr>
              <a:t>Social Engineering, such as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Arial" charset="0"/>
              </a:rPr>
              <a:t>phishing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charset="0"/>
              </a:rPr>
              <a:t>, manipulates you into divulging confidential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charset="0"/>
              </a:rPr>
              <a:t>Malware is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Arial" charset="0"/>
              </a:rPr>
              <a:t>malicious software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charset="0"/>
              </a:rPr>
              <a:t>installed on your computer without your consent or knowledge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Arial" charset="0"/>
              </a:rPr>
              <a:t>Malware allows a fraudster to access accounts and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Arial" charset="0"/>
              </a:rPr>
              <a:t>send unauthorized payments</a:t>
            </a:r>
          </a:p>
        </p:txBody>
      </p:sp>
      <p:pic>
        <p:nvPicPr>
          <p:cNvPr id="17" name="Content Placeholder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761" y="2367117"/>
            <a:ext cx="4262935" cy="3849329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18" name="Picture 17" descr="A group of people sitting around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BADBB27D-D224-49B3-8D06-43AE495C69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362801"/>
            <a:ext cx="6000044" cy="388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C9D190-AB8B-409A-A5F4-2C8AC31598FC}"/>
              </a:ext>
            </a:extLst>
          </p:cNvPr>
          <p:cNvSpPr/>
          <p:nvPr/>
        </p:nvSpPr>
        <p:spPr>
          <a:xfrm>
            <a:off x="450854" y="2258568"/>
            <a:ext cx="3035924" cy="3356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2880" tIns="91440" rtlCol="0" anchor="t"/>
          <a:lstStyle/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Wells Fargo Sans SemiBold" panose="020B0703020203020204" pitchFamily="34" charset="0"/>
              </a:rPr>
              <a:t>Don’t share </a:t>
            </a:r>
            <a:r>
              <a:rPr lang="en-US" sz="1600" dirty="0">
                <a:solidFill>
                  <a:schemeClr val="tx1"/>
                </a:solidFill>
                <a:latin typeface="Wells Fargo Sans Light" panose="020B0403020203020204" pitchFamily="34" charset="0"/>
              </a:rPr>
              <a:t>online banking credentials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Wells Fargo Sans SemiBold" panose="020B0703020203020204" pitchFamily="34" charset="0"/>
              </a:rPr>
              <a:t>Don’t click </a:t>
            </a:r>
            <a:r>
              <a:rPr lang="en-US" sz="1600" dirty="0">
                <a:solidFill>
                  <a:schemeClr val="tx1"/>
                </a:solidFill>
                <a:latin typeface="Wells Fargo Sans Light" panose="020B0403020203020204" pitchFamily="34" charset="0"/>
              </a:rPr>
              <a:t>on links or download programs or attachments in emails or text messages – unless from a trusted sender</a:t>
            </a:r>
          </a:p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C3B281-DCE8-4A0A-958B-25895CE62B76}"/>
              </a:ext>
            </a:extLst>
          </p:cNvPr>
          <p:cNvSpPr/>
          <p:nvPr/>
        </p:nvSpPr>
        <p:spPr>
          <a:xfrm>
            <a:off x="450854" y="5946371"/>
            <a:ext cx="11070586" cy="813944"/>
          </a:xfrm>
          <a:prstGeom prst="rect">
            <a:avLst/>
          </a:prstGeom>
          <a:noFill/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2880" tIns="91440" bIns="91440" rtlCol="0" anchor="t"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Wells Fargo Sans Light" panose="020B0403020203020204" pitchFamily="34" charset="0"/>
              </a:rPr>
              <a:t>Be wary of </a:t>
            </a:r>
            <a:r>
              <a:rPr lang="en-US" sz="1600" dirty="0">
                <a:solidFill>
                  <a:schemeClr val="accent2"/>
                </a:solidFill>
                <a:latin typeface="Wells Fargo Sans SemiBold" panose="020B0703020203020204" pitchFamily="34" charset="0"/>
              </a:rPr>
              <a:t>unsolicited phone calls </a:t>
            </a:r>
            <a:r>
              <a:rPr lang="en-US" sz="1600" dirty="0">
                <a:solidFill>
                  <a:schemeClr val="accent6"/>
                </a:solidFill>
                <a:latin typeface="Wells Fargo Sans Light" panose="020B0403020203020204" pitchFamily="34" charset="0"/>
              </a:rPr>
              <a:t>concerning unreported system issues –</a:t>
            </a:r>
            <a:br>
              <a:rPr lang="en-US" sz="1600" dirty="0">
                <a:solidFill>
                  <a:schemeClr val="accent6"/>
                </a:solidFill>
                <a:latin typeface="Wells Fargo Sans Light" panose="020B0403020203020204" pitchFamily="34" charset="0"/>
              </a:rPr>
            </a:br>
            <a:r>
              <a:rPr lang="en-US" sz="1600" dirty="0">
                <a:solidFill>
                  <a:schemeClr val="accent6"/>
                </a:solidFill>
                <a:latin typeface="Wells Fargo Sans Light" panose="020B0403020203020204" pitchFamily="34" charset="0"/>
              </a:rPr>
              <a:t>Immediately contact your Wells Fargo bank representative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ADBF1-B4F0-4F10-8E59-0DB44C44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help protect against ATO fraud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883104-97AC-4E68-B2E3-3CD827CE04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7192" y="2258568"/>
            <a:ext cx="8014566" cy="2926080"/>
          </a:xfrm>
        </p:spPr>
        <p:txBody>
          <a:bodyPr lIns="182880" tIns="91440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Wells Fargo Sans SemiBold" panose="020B0703020203020204" pitchFamily="34" charset="0"/>
              </a:rPr>
              <a:t>Use notification and alert services </a:t>
            </a:r>
            <a:r>
              <a:rPr lang="en-US" sz="1600" dirty="0">
                <a:latin typeface="Wells Fargo Sans Light" panose="020B0403020203020204" pitchFamily="34" charset="0"/>
              </a:rPr>
              <a:t>to receive text or email notifications regarding electronic debits from your accounts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Wells Fargo Sans Light" panose="020B0403020203020204" pitchFamily="34" charset="0"/>
              </a:rPr>
              <a:t>Implement </a:t>
            </a:r>
            <a:r>
              <a:rPr lang="en-US" sz="1600" dirty="0">
                <a:latin typeface="Wells Fargo Sans SemiBold" panose="020B0703020203020204" pitchFamily="34" charset="0"/>
              </a:rPr>
              <a:t>dual custody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>
                <a:latin typeface="Wells Fargo Sans Light" panose="020B0403020203020204" pitchFamily="34" charset="0"/>
              </a:rPr>
              <a:t>Use </a:t>
            </a:r>
            <a:r>
              <a:rPr lang="en-US" sz="1600" dirty="0">
                <a:latin typeface="Wells Fargo Sans SemiBold" panose="020B0703020203020204" pitchFamily="34" charset="0"/>
              </a:rPr>
              <a:t>multi-factor authentication</a:t>
            </a:r>
            <a:r>
              <a:rPr lang="en-US" sz="1600" dirty="0">
                <a:latin typeface="Wells Fargo Sans Light" panose="020B0403020203020204" pitchFamily="34" charset="0"/>
              </a:rPr>
              <a:t>, or at least two-factor authentication, for access to your company networks and for payments initiation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>
                <a:latin typeface="Wells Fargo Sans Light" panose="020B0403020203020204" pitchFamily="34" charset="0"/>
              </a:rPr>
              <a:t>Keep </a:t>
            </a:r>
            <a:r>
              <a:rPr lang="en-US" sz="1600" dirty="0">
                <a:latin typeface="Wells Fargo Sans SemiBold" panose="020B0703020203020204" pitchFamily="34" charset="0"/>
              </a:rPr>
              <a:t>antivirus software current </a:t>
            </a:r>
            <a:r>
              <a:rPr lang="en-US" sz="1600" dirty="0">
                <a:latin typeface="Wells Fargo Sans Light" panose="020B0403020203020204" pitchFamily="34" charset="0"/>
              </a:rPr>
              <a:t>on all your work devices and on any personal devices that you use to access your company’s networks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>
                <a:latin typeface="Wells Fargo Sans Light" panose="020B0403020203020204" pitchFamily="34" charset="0"/>
              </a:rPr>
              <a:t>Install all </a:t>
            </a:r>
            <a:r>
              <a:rPr lang="en-US" sz="1600" dirty="0">
                <a:latin typeface="Wells Fargo Sans SemiBold" panose="020B0703020203020204" pitchFamily="34" charset="0"/>
              </a:rPr>
              <a:t>system and application updates </a:t>
            </a:r>
            <a:r>
              <a:rPr lang="en-US" sz="1600" dirty="0">
                <a:latin typeface="Wells Fargo Sans Light" panose="020B0403020203020204" pitchFamily="34" charset="0"/>
              </a:rPr>
              <a:t>for patching security flaws in timely manner</a:t>
            </a:r>
          </a:p>
          <a:p>
            <a:endParaRPr lang="en-US" sz="1600" dirty="0">
              <a:latin typeface="Wells Fargo Sans Light" panose="020B0403020203020204" pitchFamily="34" charset="0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BEB4CDC4-1993-4584-9FB8-B7B069C8536C}"/>
              </a:ext>
            </a:extLst>
          </p:cNvPr>
          <p:cNvSpPr/>
          <p:nvPr/>
        </p:nvSpPr>
        <p:spPr>
          <a:xfrm>
            <a:off x="450854" y="1389888"/>
            <a:ext cx="3035924" cy="868680"/>
          </a:xfrm>
          <a:prstGeom prst="round2SameRect">
            <a:avLst>
              <a:gd name="adj1" fmla="val 3982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Wells Fargo Sans" panose="020B0503020203020204" pitchFamily="34" charset="0"/>
              </a:rPr>
              <a:t>Don’t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CC835D-03E6-4526-8D77-ABA9A9DD9FC9}"/>
              </a:ext>
            </a:extLst>
          </p:cNvPr>
          <p:cNvGrpSpPr/>
          <p:nvPr/>
        </p:nvGrpSpPr>
        <p:grpSpPr>
          <a:xfrm>
            <a:off x="350536" y="4977416"/>
            <a:ext cx="11277600" cy="1078992"/>
            <a:chOff x="350536" y="4977416"/>
            <a:chExt cx="11277600" cy="1078992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6691FF89-EB82-49AB-872C-5F731C617B4B}"/>
                </a:ext>
              </a:extLst>
            </p:cNvPr>
            <p:cNvSpPr/>
            <p:nvPr/>
          </p:nvSpPr>
          <p:spPr>
            <a:xfrm>
              <a:off x="350536" y="4977416"/>
              <a:ext cx="11277600" cy="1078992"/>
            </a:xfrm>
            <a:prstGeom prst="round2SameRect">
              <a:avLst>
                <a:gd name="adj1" fmla="val 37963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endParaRPr lang="en-US" sz="2400" dirty="0">
                <a:latin typeface="Wells Fargo Sans Light" panose="020B0403020203020204" pitchFamily="34" charset="0"/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98112878-1B06-4FE0-99F1-450ADA393679}"/>
                </a:ext>
              </a:extLst>
            </p:cNvPr>
            <p:cNvSpPr/>
            <p:nvPr/>
          </p:nvSpPr>
          <p:spPr>
            <a:xfrm>
              <a:off x="450854" y="5069451"/>
              <a:ext cx="11170904" cy="868680"/>
            </a:xfrm>
            <a:prstGeom prst="round2SameRect">
              <a:avLst>
                <a:gd name="adj1" fmla="val 39825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Wells Fargo Sans" panose="020B0503020203020204" pitchFamily="34" charset="0"/>
                </a:rPr>
                <a:t>Caution</a:t>
              </a:r>
            </a:p>
          </p:txBody>
        </p:sp>
      </p:grp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FEEC337-BDE0-48C3-8B65-880A2F121265}"/>
              </a:ext>
            </a:extLst>
          </p:cNvPr>
          <p:cNvSpPr/>
          <p:nvPr/>
        </p:nvSpPr>
        <p:spPr>
          <a:xfrm>
            <a:off x="3607192" y="1389888"/>
            <a:ext cx="8020944" cy="868680"/>
          </a:xfrm>
          <a:prstGeom prst="round2SameRect">
            <a:avLst>
              <a:gd name="adj1" fmla="val 39825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7C3B8F1-092B-450D-96CD-05EEDD00C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77600" y="6400800"/>
            <a:ext cx="457200" cy="228600"/>
          </a:xfrm>
        </p:spPr>
        <p:txBody>
          <a:bodyPr/>
          <a:lstStyle/>
          <a:p>
            <a:fld id="{000F85C7-EC28-5C4D-9577-C5634B07539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061049-CD78-4C45-AE0E-31F9D9F66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93843" y="1678519"/>
            <a:ext cx="423081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3EACF2-4D6A-4E84-8DE2-660709C88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71" y="1591056"/>
            <a:ext cx="423081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42499C-4ECA-445A-AB1F-467D25362A9E}"/>
              </a:ext>
            </a:extLst>
          </p:cNvPr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952" y="527163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5" grpId="0" build="p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window, toilet&#10;&#10;Description automatically generated">
            <a:extLst>
              <a:ext uri="{FF2B5EF4-FFF2-40B4-BE49-F238E27FC236}">
                <a16:creationId xmlns:a16="http://schemas.microsoft.com/office/drawing/2014/main" id="{1A953030-5483-4B9D-A956-62A264B52A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0"/>
            <a:ext cx="12192000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1371600"/>
            <a:ext cx="5880100" cy="54864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Verdana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Verdana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Verdana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Verdana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Verdana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Verdana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Verdana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Verdana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Verdana"/>
                <a:ea typeface="Arial"/>
                <a:cs typeface="Arial"/>
                <a:sym typeface="Wingding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lls Fargo Sans" panose="020B0503020203020204" pitchFamily="34" charset="0"/>
              <a:cs typeface="Arial"/>
              <a:sym typeface="Wingding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6726790E-72A3-9E42-B40C-9097111A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organization’s critical needs</a:t>
            </a:r>
            <a:endParaRPr lang="en-US" sz="20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807258" cy="45688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One size does not always fit all</a:t>
            </a:r>
            <a:r>
              <a:rPr lang="en-US" sz="2000" dirty="0">
                <a:latin typeface="Wells Fargo Sans Light" panose="020B0403020203020204" pitchFamily="34" charset="0"/>
              </a:rPr>
              <a:t>: integrate </a:t>
            </a:r>
            <a:br>
              <a:rPr lang="en-US" sz="2000" dirty="0">
                <a:latin typeface="Wells Fargo Sans Light" panose="020B0403020203020204" pitchFamily="34" charset="0"/>
              </a:rPr>
            </a:br>
            <a:r>
              <a:rPr lang="en-US" sz="2000" dirty="0">
                <a:latin typeface="Wells Fargo Sans Light" panose="020B0403020203020204" pitchFamily="34" charset="0"/>
              </a:rPr>
              <a:t>your security measures to reflect your organization’s priorities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Wells Fargo Sans Light" panose="020B0403020203020204" pitchFamily="34" charset="0"/>
              </a:rPr>
              <a:t>Have an </a:t>
            </a:r>
            <a:r>
              <a:rPr lang="en-US" sz="2000" dirty="0"/>
              <a:t>actionable plan </a:t>
            </a:r>
            <a:r>
              <a:rPr lang="en-US" sz="2000" dirty="0">
                <a:latin typeface="Wells Fargo Sans Light" panose="020B0403020203020204" pitchFamily="34" charset="0"/>
              </a:rPr>
              <a:t>in place to respond in case of a fraud attack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Simple processes </a:t>
            </a:r>
            <a:r>
              <a:rPr lang="en-US" sz="2000" dirty="0">
                <a:latin typeface="Wells Fargo Sans Light" panose="020B0403020203020204" pitchFamily="34" charset="0"/>
              </a:rPr>
              <a:t>can be some of your most </a:t>
            </a:r>
            <a:r>
              <a:rPr lang="en-US" sz="2000" dirty="0"/>
              <a:t>powerful safeguards</a:t>
            </a:r>
          </a:p>
        </p:txBody>
      </p:sp>
      <p:sp>
        <p:nvSpPr>
          <p:cNvPr id="9" name="Slide Number Placeholder 4"/>
          <p:cNvSpPr txBox="1">
            <a:spLocks noChangeArrowheads="1"/>
          </p:cNvSpPr>
          <p:nvPr/>
        </p:nvSpPr>
        <p:spPr bwMode="auto">
          <a:xfrm>
            <a:off x="9607551" y="6530976"/>
            <a:ext cx="8985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spcAft>
                <a:spcPts val="12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87388" indent="-342900" algn="l" defTabSz="914400" rtl="0" eaLnBrk="1" latinLnBrk="0" hangingPunct="1">
              <a:spcAft>
                <a:spcPts val="1200"/>
              </a:spcAft>
              <a:buFont typeface="Verdana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indent="-227013" algn="l" defTabSz="914400" rtl="0" eaLnBrk="1" latinLnBrk="0" hangingPunct="1">
              <a:spcAft>
                <a:spcPts val="12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141413" indent="-227013" algn="l" defTabSz="914400" rtl="0" eaLnBrk="1" latinLnBrk="0" hangingPunct="1">
              <a:spcAft>
                <a:spcPts val="12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376363" indent="-234950" algn="l" defTabSz="914400" rtl="0" eaLnBrk="1" latinLnBrk="0" hangingPunct="1">
              <a:spcAft>
                <a:spcPts val="12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1833563" indent="-23495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290763" indent="-23495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2747963" indent="-23495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205163" indent="-2349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E3D62BF6-D2FC-431F-996A-D05F5667A9B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14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4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1AFD7F-D210-4B83-B456-2C8BC4366C76}"/>
              </a:ext>
            </a:extLst>
          </p:cNvPr>
          <p:cNvSpPr/>
          <p:nvPr/>
        </p:nvSpPr>
        <p:spPr>
          <a:xfrm>
            <a:off x="447308" y="2851688"/>
            <a:ext cx="5430415" cy="577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Create a cyber security culture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awareness to help mitigate the risk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6AE1CF-B4CA-4F58-9CD4-6849C184E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936" y="3585967"/>
            <a:ext cx="5281512" cy="258623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44464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141414"/>
                </a:solidFill>
              </a:rPr>
              <a:t>Establish a regular and ongoing process </a:t>
            </a:r>
            <a:r>
              <a:rPr lang="en-US" altLang="en-US" sz="1800" dirty="0">
                <a:solidFill>
                  <a:srgbClr val="141414"/>
                </a:solidFill>
                <a:latin typeface="Wells Fargo Sans Light" panose="020B0403020203020204" pitchFamily="34" charset="0"/>
              </a:rPr>
              <a:t>for educating staff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4464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41414"/>
                </a:solidFill>
              </a:rPr>
              <a:t>Instruct all staff</a:t>
            </a:r>
            <a:r>
              <a:rPr lang="en-US" altLang="en-US" sz="1800" dirty="0">
                <a:solidFill>
                  <a:srgbClr val="141414"/>
                </a:solidFill>
                <a:latin typeface="Wells Fargo Sans Light" panose="020B0403020203020204" pitchFamily="34" charset="0"/>
              </a:rPr>
              <a:t>, especially AP staff, to question unusual payment or account change requests received by email — even from executives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4464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41414"/>
                </a:solidFill>
              </a:rPr>
              <a:t>Alert</a:t>
            </a:r>
            <a:r>
              <a:rPr lang="en-US" altLang="en-US" sz="1800" dirty="0">
                <a:solidFill>
                  <a:srgbClr val="141414"/>
                </a:solidFill>
                <a:latin typeface="Wells Fargo Sans Light" panose="020B0403020203020204" pitchFamily="34" charset="0"/>
              </a:rPr>
              <a:t> management and supply chain personnel to </a:t>
            </a:r>
            <a:br>
              <a:rPr lang="en-US" altLang="en-US" sz="1800" dirty="0">
                <a:solidFill>
                  <a:srgbClr val="141414"/>
                </a:solidFill>
                <a:latin typeface="Wells Fargo Sans Light" panose="020B0403020203020204" pitchFamily="34" charset="0"/>
              </a:rPr>
            </a:br>
            <a:r>
              <a:rPr lang="en-US" altLang="en-US" sz="1800" dirty="0">
                <a:solidFill>
                  <a:srgbClr val="141414"/>
                </a:solidFill>
                <a:latin typeface="Wells Fargo Sans Light" panose="020B0403020203020204" pitchFamily="34" charset="0"/>
              </a:rPr>
              <a:t>the threat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44464A"/>
              </a:buClr>
              <a:buFont typeface="Arial" panose="020B0604020202020204" pitchFamily="34" charset="0"/>
              <a:buChar char="•"/>
              <a:defRPr/>
            </a:pPr>
            <a:endParaRPr lang="en-US" altLang="en-US" b="0" u="none" dirty="0">
              <a:solidFill>
                <a:srgbClr val="141414"/>
              </a:solidFill>
              <a:latin typeface="Wells Fargo Sans Light" panose="020B0403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1260F0-EC1E-48B0-8B22-1A49B873B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36" y="3585967"/>
            <a:ext cx="5281512" cy="258623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44464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41414"/>
                </a:solidFill>
              </a:rPr>
              <a:t>Educate your vendors and trading partners</a:t>
            </a:r>
            <a:r>
              <a:rPr lang="en-US" altLang="en-US" dirty="0">
                <a:solidFill>
                  <a:srgbClr val="141414"/>
                </a:solidFill>
                <a:latin typeface="Wells Fargo Sans Light" panose="020B0403020203020204" pitchFamily="34" charset="0"/>
              </a:rPr>
              <a:t>—they are targets for fraud, too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4464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41414"/>
                </a:solidFill>
              </a:rPr>
              <a:t>Define a communication process </a:t>
            </a:r>
            <a:r>
              <a:rPr lang="en-US" altLang="en-US" dirty="0">
                <a:solidFill>
                  <a:srgbClr val="141414"/>
                </a:solidFill>
                <a:latin typeface="Wells Fargo Sans Light" panose="020B0403020203020204" pitchFamily="34" charset="0"/>
              </a:rPr>
              <a:t>for payment and account changes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24600" y="1408114"/>
            <a:ext cx="5403354" cy="1164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200" dirty="0">
                <a:solidFill>
                  <a:srgbClr val="FFFFFF"/>
                </a:solidFill>
                <a:latin typeface="Wells Fargo Sans Light" panose="020B0403020203020204" pitchFamily="34" charset="0"/>
              </a:rPr>
              <a:t>Vendor and trading </a:t>
            </a:r>
            <a:br>
              <a:rPr lang="en-US" altLang="en-US" sz="3200" dirty="0">
                <a:solidFill>
                  <a:srgbClr val="FFFFFF"/>
                </a:solidFill>
                <a:latin typeface="Wells Fargo Sans Light" panose="020B0403020203020204" pitchFamily="34" charset="0"/>
              </a:rPr>
            </a:br>
            <a:r>
              <a:rPr lang="en-US" altLang="en-US" sz="3200" dirty="0">
                <a:solidFill>
                  <a:srgbClr val="FFFFFF"/>
                </a:solidFill>
                <a:latin typeface="Wells Fargo Sans Light" panose="020B0403020203020204" pitchFamily="34" charset="0"/>
              </a:rPr>
              <a:t>partner awareness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6340037" y="2728151"/>
            <a:ext cx="5372480" cy="0"/>
          </a:xfrm>
          <a:prstGeom prst="line">
            <a:avLst/>
          </a:prstGeom>
          <a:ln w="6350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63D6EF9-A00A-449D-9883-0FD24B31C5BE}"/>
              </a:ext>
            </a:extLst>
          </p:cNvPr>
          <p:cNvSpPr/>
          <p:nvPr/>
        </p:nvSpPr>
        <p:spPr>
          <a:xfrm>
            <a:off x="436986" y="1408114"/>
            <a:ext cx="5430415" cy="11640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200" dirty="0">
                <a:solidFill>
                  <a:srgbClr val="FFFFFF"/>
                </a:solidFill>
                <a:latin typeface="Wells Fargo Sans Light" panose="020B0403020203020204" pitchFamily="34" charset="0"/>
              </a:rPr>
              <a:t>Educate your </a:t>
            </a:r>
            <a:br>
              <a:rPr lang="en-US" altLang="en-US" sz="3200" dirty="0">
                <a:solidFill>
                  <a:srgbClr val="FFFFFF"/>
                </a:solidFill>
                <a:latin typeface="Wells Fargo Sans Light" panose="020B0403020203020204" pitchFamily="34" charset="0"/>
              </a:rPr>
            </a:br>
            <a:r>
              <a:rPr lang="en-US" altLang="en-US" sz="3200" dirty="0">
                <a:solidFill>
                  <a:srgbClr val="FFFFFF"/>
                </a:solidFill>
                <a:latin typeface="Wells Fargo Sans Light" panose="020B0403020203020204" pitchFamily="34" charset="0"/>
              </a:rPr>
              <a:t>entire staff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9825F4-18C4-4CB6-BDAD-1F32692781CE}"/>
              </a:ext>
            </a:extLst>
          </p:cNvPr>
          <p:cNvCxnSpPr>
            <a:cxnSpLocks/>
          </p:cNvCxnSpPr>
          <p:nvPr/>
        </p:nvCxnSpPr>
        <p:spPr>
          <a:xfrm>
            <a:off x="447308" y="2728151"/>
            <a:ext cx="5394960" cy="0"/>
          </a:xfrm>
          <a:prstGeom prst="line">
            <a:avLst/>
          </a:prstGeom>
          <a:ln w="6350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E02A6-D7F0-4595-9BC1-22A83062C430}"/>
              </a:ext>
            </a:extLst>
          </p:cNvPr>
          <p:cNvSpPr/>
          <p:nvPr/>
        </p:nvSpPr>
        <p:spPr>
          <a:xfrm>
            <a:off x="6340037" y="2851688"/>
            <a:ext cx="5430415" cy="577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Share your knowledge and best practices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CDF97-7E52-A4DC-2D42-BA567743F035}"/>
              </a:ext>
            </a:extLst>
          </p:cNvPr>
          <p:cNvSpPr txBox="1"/>
          <p:nvPr/>
        </p:nvSpPr>
        <p:spPr>
          <a:xfrm>
            <a:off x="11391507" y="5793786"/>
            <a:ext cx="686586" cy="6787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3691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44560-917D-4BCB-B66C-7594E606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54" y="385302"/>
            <a:ext cx="7053292" cy="914400"/>
          </a:xfrm>
        </p:spPr>
        <p:txBody>
          <a:bodyPr/>
          <a:lstStyle/>
          <a:p>
            <a:r>
              <a:rPr lang="en-US" sz="3200" dirty="0">
                <a:cs typeface="Calibri" panose="020F0502020204030204" pitchFamily="34" charset="0"/>
              </a:rPr>
              <a:t>Vendor Imposter Fraud Case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F06A-E97F-45FA-BEF0-AD62A53DD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647" y="1529477"/>
            <a:ext cx="6120253" cy="4572000"/>
          </a:xfrm>
        </p:spPr>
        <p:txBody>
          <a:bodyPr/>
          <a:lstStyle/>
          <a:p>
            <a:r>
              <a:rPr lang="en-US" sz="1400" dirty="0"/>
              <a:t>A City’s finance team had recently put a written procedure in place regarding updates to vendor payment details given a significant number of fraud attempts experienced by other Cities in their area</a:t>
            </a:r>
          </a:p>
          <a:p>
            <a:r>
              <a:rPr lang="en-US" sz="1400" dirty="0"/>
              <a:t>Shortly after, a fax came in with a request to change banking information on behalf of a large, well-known vendor. An AP employee didn’t follow the new procedure and sent over $1MM to a fraudulent account</a:t>
            </a:r>
          </a:p>
          <a:p>
            <a:r>
              <a:rPr lang="en-US" sz="1400" dirty="0"/>
              <a:t>The employee caught the mistake a few days later, after the vendor reached out with a warning of other fraud attempts and confirmed they hadn't received the City’s payment</a:t>
            </a:r>
          </a:p>
          <a:p>
            <a:r>
              <a:rPr lang="en-US" sz="1400" dirty="0"/>
              <a:t>After initial panic, the City contacted:</a:t>
            </a:r>
          </a:p>
          <a:p>
            <a:pPr lvl="1"/>
            <a:r>
              <a:rPr lang="en-US" sz="1400" dirty="0"/>
              <a:t>The bank – requested ACH reversal – they would do what they could but most likely the money was gone</a:t>
            </a:r>
          </a:p>
          <a:p>
            <a:pPr lvl="1"/>
            <a:r>
              <a:rPr lang="en-US" sz="1400" dirty="0"/>
              <a:t>City’s Risk Manager to see if cyber insurance would cover us – it didn’t</a:t>
            </a:r>
          </a:p>
          <a:p>
            <a:pPr lvl="1"/>
            <a:r>
              <a:rPr lang="en-US" sz="1400" dirty="0"/>
              <a:t>The Police Department who got them in touch with the FBI (FBI was already working the case due to other attempts and immediately froze the account)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72F18-7C14-4E2D-ACDC-2BEC244F7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F2EC9-DBB5-1C02-F605-040B5A6C0421}"/>
              </a:ext>
            </a:extLst>
          </p:cNvPr>
          <p:cNvSpPr txBox="1"/>
          <p:nvPr/>
        </p:nvSpPr>
        <p:spPr>
          <a:xfrm>
            <a:off x="6881384" y="3297198"/>
            <a:ext cx="43962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City had one person doing too much - no review or approval of vendor account detail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Policies and procedures only work if people follow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Prompted a review of cyber insurance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Learned who to contact and that every second counts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A1166-53EF-BFCB-8E91-CA10DCF7AD93}"/>
              </a:ext>
            </a:extLst>
          </p:cNvPr>
          <p:cNvSpPr txBox="1"/>
          <p:nvPr/>
        </p:nvSpPr>
        <p:spPr>
          <a:xfrm>
            <a:off x="6765687" y="1529477"/>
            <a:ext cx="43962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positive outcome for the City as 100% of the money was returned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difficult result for the employee who was terminated for failing to follow procedures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8DFB664-0607-5D58-4C10-ADEF25904B1F}"/>
              </a:ext>
            </a:extLst>
          </p:cNvPr>
          <p:cNvSpPr txBox="1">
            <a:spLocks/>
          </p:cNvSpPr>
          <p:nvPr/>
        </p:nvSpPr>
        <p:spPr>
          <a:xfrm>
            <a:off x="393289" y="1072277"/>
            <a:ext cx="4860524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cs typeface="Calibri" panose="020F0502020204030204" pitchFamily="34" charset="0"/>
              </a:rPr>
              <a:t>The facts of the case:</a:t>
            </a:r>
            <a:endParaRPr lang="en-US" sz="2400" b="1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B9258E2C-0E9B-A27B-2E22-BAE7B2A19B34}"/>
              </a:ext>
            </a:extLst>
          </p:cNvPr>
          <p:cNvSpPr txBox="1">
            <a:spLocks/>
          </p:cNvSpPr>
          <p:nvPr/>
        </p:nvSpPr>
        <p:spPr>
          <a:xfrm>
            <a:off x="7130829" y="1161321"/>
            <a:ext cx="4860524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cs typeface="Calibri" panose="020F0502020204030204" pitchFamily="34" charset="0"/>
              </a:rPr>
              <a:t>The Result:</a:t>
            </a:r>
            <a:endParaRPr lang="en-US" sz="2400" b="1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20BC73C6-C701-D120-68DF-EB697F9C92E5}"/>
              </a:ext>
            </a:extLst>
          </p:cNvPr>
          <p:cNvSpPr txBox="1">
            <a:spLocks/>
          </p:cNvSpPr>
          <p:nvPr/>
        </p:nvSpPr>
        <p:spPr>
          <a:xfrm>
            <a:off x="7130829" y="2851740"/>
            <a:ext cx="4860524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cs typeface="Calibri" panose="020F0502020204030204" pitchFamily="34" charset="0"/>
              </a:rPr>
              <a:t>Lessons Learned: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983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87EF-F379-4A89-BC03-504AA36F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212" y="388427"/>
            <a:ext cx="5890334" cy="914400"/>
          </a:xfrm>
        </p:spPr>
        <p:txBody>
          <a:bodyPr/>
          <a:lstStyle/>
          <a:p>
            <a:r>
              <a:rPr lang="en-US" sz="3200" dirty="0">
                <a:cs typeface="Calibri" panose="020F0502020204030204" pitchFamily="34" charset="0"/>
              </a:rPr>
              <a:t>Payroll Imposter Fraud Case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2F497-EB80-4092-BA52-F3425C5EC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152" y="1752743"/>
            <a:ext cx="5413248" cy="1828800"/>
          </a:xfrm>
        </p:spPr>
        <p:txBody>
          <a:bodyPr/>
          <a:lstStyle/>
          <a:p>
            <a:r>
              <a:rPr lang="en-US" sz="1400" dirty="0"/>
              <a:t>A payroll  team member received an email to change an employee’s banking info</a:t>
            </a:r>
          </a:p>
          <a:p>
            <a:pPr lvl="1"/>
            <a:r>
              <a:rPr lang="en-US" sz="1400" dirty="0"/>
              <a:t>Email was from outside the organization but was forwarded by another employee in HR</a:t>
            </a:r>
          </a:p>
          <a:p>
            <a:r>
              <a:rPr lang="en-US" sz="1400" dirty="0"/>
              <a:t>Banking info was changed without verification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98838-719E-4FA4-8192-4D995A7F20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C464F27-1225-2508-FDCA-76CEAC32C70C}"/>
              </a:ext>
            </a:extLst>
          </p:cNvPr>
          <p:cNvSpPr txBox="1">
            <a:spLocks/>
          </p:cNvSpPr>
          <p:nvPr/>
        </p:nvSpPr>
        <p:spPr>
          <a:xfrm>
            <a:off x="477902" y="1310699"/>
            <a:ext cx="4860524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cs typeface="Calibri" panose="020F0502020204030204" pitchFamily="34" charset="0"/>
              </a:rPr>
              <a:t>The facts of the case:</a:t>
            </a:r>
            <a:endParaRPr lang="en-US" sz="2400" b="1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3492F9D-F37D-B011-FAB5-F410F3E15D50}"/>
              </a:ext>
            </a:extLst>
          </p:cNvPr>
          <p:cNvSpPr txBox="1">
            <a:spLocks/>
          </p:cNvSpPr>
          <p:nvPr/>
        </p:nvSpPr>
        <p:spPr>
          <a:xfrm>
            <a:off x="7100657" y="1591575"/>
            <a:ext cx="4860524" cy="3773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cs typeface="Calibri" panose="020F0502020204030204" pitchFamily="34" charset="0"/>
              </a:rPr>
              <a:t>The Result: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233A0ED-D128-E52C-893A-A37F052C82F7}"/>
              </a:ext>
            </a:extLst>
          </p:cNvPr>
          <p:cNvSpPr txBox="1">
            <a:spLocks/>
          </p:cNvSpPr>
          <p:nvPr/>
        </p:nvSpPr>
        <p:spPr>
          <a:xfrm>
            <a:off x="477902" y="3380663"/>
            <a:ext cx="4860524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cs typeface="Calibri" panose="020F0502020204030204" pitchFamily="34" charset="0"/>
              </a:rPr>
              <a:t>Lessons Learned: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B1A24-1F8A-7192-1E10-83210903077A}"/>
              </a:ext>
            </a:extLst>
          </p:cNvPr>
          <p:cNvSpPr txBox="1"/>
          <p:nvPr/>
        </p:nvSpPr>
        <p:spPr>
          <a:xfrm>
            <a:off x="6757298" y="1928479"/>
            <a:ext cx="37804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$2,300 was sent to a fraudulent pay card – no way to recover, employee was reprimanded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33F826-9DFF-141E-D2A9-A13934D70C4E}"/>
              </a:ext>
            </a:extLst>
          </p:cNvPr>
          <p:cNvSpPr txBox="1">
            <a:spLocks/>
          </p:cNvSpPr>
          <p:nvPr/>
        </p:nvSpPr>
        <p:spPr>
          <a:xfrm>
            <a:off x="454152" y="3837863"/>
            <a:ext cx="5413248" cy="1828800"/>
          </a:xfrm>
          <a:prstGeom prst="rect">
            <a:avLst/>
          </a:prstGeom>
        </p:spPr>
        <p:txBody>
          <a:bodyPr vert="horz" lIns="0" tIns="0" rIns="0" bIns="0" spcCol="4572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ells Fargo Sans" panose="020B05030202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lls Fargo Sans" panose="020B0503020203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 procedure was in place regarding changes to AP payments (i.e. vendor bank account changes) but not payroll / direct deposit changes. It was updated as a result of the loss </a:t>
            </a:r>
          </a:p>
          <a:p>
            <a:r>
              <a:rPr lang="en-US" sz="1400" dirty="0"/>
              <a:t>Written procedures should be thorough and inclusive of all workflows where payments are made (regardless of payment type, the department that handles, etc.)</a:t>
            </a:r>
          </a:p>
        </p:txBody>
      </p:sp>
    </p:spTree>
    <p:extLst>
      <p:ext uri="{BB962C8B-B14F-4D97-AF65-F5344CB8AC3E}">
        <p14:creationId xmlns:p14="http://schemas.microsoft.com/office/powerpoint/2010/main" val="2572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more fraud protection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F85C7-EC28-5C4D-9577-C5634B07539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164302"/>
            <a:ext cx="12192000" cy="5400382"/>
            <a:chOff x="0" y="1164302"/>
            <a:chExt cx="8412480" cy="5400382"/>
          </a:xfrm>
        </p:grpSpPr>
        <p:sp>
          <p:nvSpPr>
            <p:cNvPr id="13" name="Rectangle 12"/>
            <p:cNvSpPr/>
            <p:nvPr/>
          </p:nvSpPr>
          <p:spPr>
            <a:xfrm>
              <a:off x="0" y="1164302"/>
              <a:ext cx="841248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760" tIns="140263" rIns="140263" bIns="140263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/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</a:rPr>
                <a:t>Wells Fargo fraud websites for additional fraud assets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5760" y="1852262"/>
              <a:ext cx="8046720" cy="1564920"/>
            </a:xfrm>
            <a:custGeom>
              <a:avLst/>
              <a:gdLst>
                <a:gd name="connsiteX0" fmla="*/ 0 w 8046720"/>
                <a:gd name="connsiteY0" fmla="*/ 0 h 1564920"/>
                <a:gd name="connsiteX1" fmla="*/ 8046720 w 8046720"/>
                <a:gd name="connsiteY1" fmla="*/ 0 h 1564920"/>
                <a:gd name="connsiteX2" fmla="*/ 8046720 w 8046720"/>
                <a:gd name="connsiteY2" fmla="*/ 1564920 h 1564920"/>
                <a:gd name="connsiteX3" fmla="*/ 0 w 8046720"/>
                <a:gd name="connsiteY3" fmla="*/ 1564920 h 1564920"/>
                <a:gd name="connsiteX4" fmla="*/ 0 w 8046720"/>
                <a:gd name="connsiteY4" fmla="*/ 0 h 156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0" h="1564920">
                  <a:moveTo>
                    <a:pt x="0" y="0"/>
                  </a:moveTo>
                  <a:lnTo>
                    <a:pt x="8046720" y="0"/>
                  </a:lnTo>
                  <a:lnTo>
                    <a:pt x="8046720" y="1564920"/>
                  </a:lnTo>
                  <a:lnTo>
                    <a:pt x="0" y="15649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5483" tIns="35560" rIns="199136" bIns="35560" numCol="1" spcCol="1270" anchor="t" anchorCtr="0">
              <a:noAutofit/>
            </a:bodyPr>
            <a:lstStyle/>
            <a:p>
              <a:pPr marL="228600" marR="0" lvl="1" indent="-228600" algn="l" defTabSz="9779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</a:rPr>
                <a:t>Treasury Insights Fraud &amp; Security page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  <a:hlinkClick r:id="rId3"/>
                </a:rPr>
                <a:t>https://global.wf.com/treasury-insights/fraud-security/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141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endParaRPr>
            </a:p>
            <a:p>
              <a:pPr marL="228600" marR="0" lvl="1" indent="-228600" algn="l" defTabSz="9779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</a:rPr>
                <a:t>Wellsfargo.com fraud page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  <a:hlinkClick r:id="rId4"/>
                </a:rPr>
                <a:t>https://www.wellsfargo.com/com/fraud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65760" y="4304244"/>
              <a:ext cx="8046720" cy="2260440"/>
            </a:xfrm>
            <a:custGeom>
              <a:avLst/>
              <a:gdLst>
                <a:gd name="connsiteX0" fmla="*/ 0 w 8046720"/>
                <a:gd name="connsiteY0" fmla="*/ 0 h 2260440"/>
                <a:gd name="connsiteX1" fmla="*/ 8046720 w 8046720"/>
                <a:gd name="connsiteY1" fmla="*/ 0 h 2260440"/>
                <a:gd name="connsiteX2" fmla="*/ 8046720 w 8046720"/>
                <a:gd name="connsiteY2" fmla="*/ 2260440 h 2260440"/>
                <a:gd name="connsiteX3" fmla="*/ 0 w 8046720"/>
                <a:gd name="connsiteY3" fmla="*/ 2260440 h 2260440"/>
                <a:gd name="connsiteX4" fmla="*/ 0 w 8046720"/>
                <a:gd name="connsiteY4" fmla="*/ 0 h 22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0" h="2260440">
                  <a:moveTo>
                    <a:pt x="0" y="0"/>
                  </a:moveTo>
                  <a:lnTo>
                    <a:pt x="8046720" y="0"/>
                  </a:lnTo>
                  <a:lnTo>
                    <a:pt x="8046720" y="2260440"/>
                  </a:lnTo>
                  <a:lnTo>
                    <a:pt x="0" y="22604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5483" tIns="35560" rIns="199136" bIns="35560" numCol="1" spcCol="1270" anchor="t" anchorCtr="0">
              <a:noAutofit/>
            </a:bodyPr>
            <a:lstStyle/>
            <a:p>
              <a:pPr marL="228600" marR="0" lvl="1" indent="-228600" algn="l" defTabSz="9779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</a:rPr>
                <a:t>FBI Internet Crime Complaint Center (IC3)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  <a:hlinkClick r:id="rId5"/>
                </a:rPr>
                <a:t>https://www.ic3.gov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141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endParaRPr>
            </a:p>
            <a:p>
              <a:pPr marL="228600" marR="0" lvl="1" indent="-228600" algn="l" defTabSz="9779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</a:rPr>
                <a:t>Cybersecurity &amp; Infrastructure Security Agency (CISA)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  <a:hlinkClick r:id="rId6"/>
                </a:rPr>
                <a:t>http://www.cisa.gov/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27" name="Footnotes">
            <a:extLst>
              <a:ext uri="{FF2B5EF4-FFF2-40B4-BE49-F238E27FC236}">
                <a16:creationId xmlns:a16="http://schemas.microsoft.com/office/drawing/2014/main" id="{9025FDCE-A0C6-D146-8106-380CC8AEB035}"/>
              </a:ext>
            </a:extLst>
          </p:cNvPr>
          <p:cNvSpPr txBox="1"/>
          <p:nvPr/>
        </p:nvSpPr>
        <p:spPr>
          <a:xfrm>
            <a:off x="457200" y="6534978"/>
            <a:ext cx="8138795" cy="228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t>Note:  to use the links, highlight the link, right click and select “Open Hyperlink” – if reading hard copy, enter the https address on your browser.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586393"/>
            <a:ext cx="1219200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60" tIns="140263" rIns="140263" bIns="140263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External resources</a:t>
            </a:r>
          </a:p>
        </p:txBody>
      </p:sp>
    </p:spTree>
    <p:extLst>
      <p:ext uri="{BB962C8B-B14F-4D97-AF65-F5344CB8AC3E}">
        <p14:creationId xmlns:p14="http://schemas.microsoft.com/office/powerpoint/2010/main" val="393743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F9001BD-8365-49AC-8DE3-57D44B258A15}"/>
              </a:ext>
            </a:extLst>
          </p:cNvPr>
          <p:cNvGrpSpPr/>
          <p:nvPr/>
        </p:nvGrpSpPr>
        <p:grpSpPr>
          <a:xfrm>
            <a:off x="0" y="1881625"/>
            <a:ext cx="12192000" cy="1260154"/>
            <a:chOff x="0" y="1881625"/>
            <a:chExt cx="12192000" cy="12601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00651D-0371-4773-A170-CF1DEF9ECA92}"/>
                </a:ext>
              </a:extLst>
            </p:cNvPr>
            <p:cNvSpPr/>
            <p:nvPr/>
          </p:nvSpPr>
          <p:spPr>
            <a:xfrm>
              <a:off x="0" y="2218381"/>
              <a:ext cx="12192000" cy="5029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560320" rtlCol="0" anchor="ctr"/>
            <a:lstStyle/>
            <a:p>
              <a:pPr>
                <a:lnSpc>
                  <a:spcPct val="1000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Q&amp;A</a:t>
              </a:r>
              <a:endParaRPr lang="en-US" sz="3200" dirty="0">
                <a:latin typeface="+mj-lt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C3CBBC37-1EE4-42BB-B516-4085C6EFD1C4}"/>
                </a:ext>
              </a:extLst>
            </p:cNvPr>
            <p:cNvSpPr/>
            <p:nvPr/>
          </p:nvSpPr>
          <p:spPr>
            <a:xfrm>
              <a:off x="748966" y="2161369"/>
              <a:ext cx="1455938" cy="842714"/>
            </a:xfrm>
            <a:prstGeom prst="round2SameRect">
              <a:avLst>
                <a:gd name="adj1" fmla="val 1312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593D0101-380E-4341-A9FA-B849B0E5BF79}"/>
                </a:ext>
              </a:extLst>
            </p:cNvPr>
            <p:cNvSpPr/>
            <p:nvPr/>
          </p:nvSpPr>
          <p:spPr>
            <a:xfrm rot="10800000">
              <a:off x="547115" y="1881625"/>
              <a:ext cx="1455938" cy="914400"/>
            </a:xfrm>
            <a:prstGeom prst="round2SameRect">
              <a:avLst>
                <a:gd name="adj1" fmla="val 15787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2FEF60-ECF7-4F35-85ED-7D2583E9D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4" y="2014780"/>
              <a:ext cx="1578771" cy="1126999"/>
            </a:xfrm>
            <a:prstGeom prst="rect">
              <a:avLst/>
            </a:prstGeom>
            <a:noFill/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246F94-1894-44E0-9F43-B5A5119E21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8B75EA-BF28-894E-ACB9-E93CAC6CB0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332" y="381000"/>
            <a:ext cx="5653668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28800"/>
            <a:ext cx="5006154" cy="4340224"/>
          </a:xfrm>
          <a:solidFill>
            <a:schemeClr val="accent6"/>
          </a:solidFill>
        </p:spPr>
        <p:txBody>
          <a:bodyPr vert="horz" lIns="182880" tIns="182880" rIns="0" bIns="0" numCol="1" spcCol="365760" rtlCol="0">
            <a:noAutofit/>
          </a:bodyPr>
          <a:lstStyle/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Wells Fargo Sans Light" panose="020B0503020203020204" pitchFamily="34" charset="0"/>
              </a:rPr>
              <a:t>Current fraud landscape</a:t>
            </a:r>
          </a:p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Wells Fargo Sans Light" panose="020B0503020203020204" pitchFamily="34" charset="0"/>
              </a:rPr>
              <a:t>New and evolving threats</a:t>
            </a:r>
          </a:p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Wells Fargo Sans Light" panose="020B0503020203020204" pitchFamily="34" charset="0"/>
              </a:rPr>
              <a:t>Business email compromise</a:t>
            </a:r>
          </a:p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Wells Fargo Sans Light" panose="020B0503020203020204" pitchFamily="34" charset="0"/>
              </a:rPr>
              <a:t>Account takeover</a:t>
            </a:r>
          </a:p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Wells Fargo Sans Light" panose="020B0503020203020204" pitchFamily="34" charset="0"/>
              </a:rPr>
              <a:t>Critical strategies your organization </a:t>
            </a:r>
            <a:br>
              <a:rPr lang="en-US" sz="2000" dirty="0">
                <a:solidFill>
                  <a:schemeClr val="bg1"/>
                </a:solidFill>
                <a:latin typeface="Wells Fargo Sans Light" panose="020B0503020203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Wells Fargo Sans Light" panose="020B0503020203020204" pitchFamily="34" charset="0"/>
              </a:rPr>
              <a:t>needs for fraud protection</a:t>
            </a:r>
          </a:p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Wells Fargo Sans Light" panose="020B0503020203020204" pitchFamily="34" charset="0"/>
              </a:rPr>
              <a:t>Case studies</a:t>
            </a:r>
          </a:p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Wells Fargo Sans Light" panose="020B0503020203020204" pitchFamily="34" charset="0"/>
              </a:rPr>
              <a:t>Fraud education resources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28679" y="4766050"/>
            <a:ext cx="6094430" cy="1830355"/>
          </a:xfrm>
        </p:spPr>
        <p:txBody>
          <a:bodyPr/>
          <a:lstStyle/>
          <a:p>
            <a:r>
              <a:rPr lang="en-US" sz="1800" dirty="0"/>
              <a:t>Anil Khilnani</a:t>
            </a:r>
          </a:p>
          <a:p>
            <a:r>
              <a:rPr lang="en-US" sz="1800" dirty="0"/>
              <a:t>Fraud Education &amp; Awareness</a:t>
            </a:r>
          </a:p>
          <a:p>
            <a:r>
              <a:rPr lang="en-US" sz="1800" dirty="0"/>
              <a:t>Global Treasury Management Fraud Prevention</a:t>
            </a:r>
          </a:p>
          <a:p>
            <a:r>
              <a:rPr lang="en-US" sz="1800" dirty="0">
                <a:hlinkClick r:id="rId3"/>
              </a:rPr>
              <a:t>Anil.khilnani@wellsfargo.com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Brittany Loyear</a:t>
            </a:r>
          </a:p>
          <a:p>
            <a:r>
              <a:rPr lang="en-US" sz="1800" dirty="0"/>
              <a:t>Local Government Relationship Manager</a:t>
            </a:r>
          </a:p>
          <a:p>
            <a:r>
              <a:rPr lang="en-US" sz="1800" dirty="0"/>
              <a:t>Local Government Banking</a:t>
            </a:r>
          </a:p>
          <a:p>
            <a:r>
              <a:rPr lang="en-US" sz="1800" dirty="0">
                <a:hlinkClick r:id="rId4"/>
              </a:rPr>
              <a:t>Brittany.loyear@wellsfargo.com</a:t>
            </a:r>
            <a:endParaRPr lang="en-US" sz="1800" dirty="0"/>
          </a:p>
          <a:p>
            <a:r>
              <a:rPr lang="en-US" sz="1800" dirty="0"/>
              <a:t>206-833-4130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Mark Haggen</a:t>
            </a:r>
          </a:p>
          <a:p>
            <a:r>
              <a:rPr lang="en-US" sz="1800" dirty="0"/>
              <a:t>Government Banking Treasury Management Consultant </a:t>
            </a:r>
          </a:p>
          <a:p>
            <a:r>
              <a:rPr lang="en-US" sz="1800" dirty="0"/>
              <a:t>Global Treasury Management</a:t>
            </a:r>
          </a:p>
          <a:p>
            <a:r>
              <a:rPr lang="en-US" sz="1800" dirty="0">
                <a:hlinkClick r:id="rId5"/>
              </a:rPr>
              <a:t>Mark.d.haggen@wellsfargo.com</a:t>
            </a:r>
            <a:endParaRPr lang="en-US" sz="1800" dirty="0"/>
          </a:p>
          <a:p>
            <a:r>
              <a:rPr lang="en-US" sz="1800" dirty="0"/>
              <a:t>925-206-5848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80162" y="2898843"/>
            <a:ext cx="4056434" cy="2470825"/>
          </a:xfrm>
          <a:prstGeom prst="rect">
            <a:avLst/>
          </a:prstGeom>
          <a:solidFill>
            <a:schemeClr val="accent3"/>
          </a:solidFill>
          <a:ln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92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Wells Fargo Sans Light" panose="020B0403020203020204" pitchFamily="34" charset="0"/>
                <a:cs typeface="Arial" charset="0"/>
              </a:rPr>
              <a:t>of organizations faced attempted or actual</a:t>
            </a:r>
            <a:r>
              <a:rPr lang="en-US" sz="2400" b="1" dirty="0">
                <a:solidFill>
                  <a:srgbClr val="FFFFFF"/>
                </a:solidFill>
                <a:latin typeface="Wells Fargo Sans Light" panose="020B0403020203020204" pitchFamily="34" charset="0"/>
                <a:cs typeface="Arial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Wells Fargo Sans" panose="020B0503020203020204" pitchFamily="34" charset="0"/>
                <a:cs typeface="Arial" charset="0"/>
              </a:rPr>
              <a:t>payments fraud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6DB14B-E734-4016-8B57-51CA5EDD9C25}"/>
              </a:ext>
            </a:extLst>
          </p:cNvPr>
          <p:cNvSpPr/>
          <p:nvPr/>
        </p:nvSpPr>
        <p:spPr>
          <a:xfrm>
            <a:off x="287858" y="2656423"/>
            <a:ext cx="2975903" cy="2975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C7576-960D-4269-8688-344A9451A24A}"/>
              </a:ext>
            </a:extLst>
          </p:cNvPr>
          <p:cNvSpPr/>
          <p:nvPr/>
        </p:nvSpPr>
        <p:spPr>
          <a:xfrm>
            <a:off x="5982511" y="2898843"/>
            <a:ext cx="5517414" cy="2470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sz="2400" dirty="0">
                <a:solidFill>
                  <a:schemeClr val="accent6"/>
                </a:solidFill>
                <a:latin typeface="Wells Fargo Sans Light" panose="020B0403020203020204" pitchFamily="34" charset="0"/>
                <a:cs typeface="Arial" charset="0"/>
              </a:rPr>
              <a:t>Companies of </a:t>
            </a:r>
            <a:br>
              <a:rPr lang="en-US" sz="2400" dirty="0">
                <a:solidFill>
                  <a:schemeClr val="accent6"/>
                </a:solidFill>
                <a:latin typeface="Wells Fargo Sans Light" panose="020B0403020203020204" pitchFamily="34" charset="0"/>
                <a:cs typeface="Arial" charset="0"/>
              </a:rPr>
            </a:br>
            <a:r>
              <a:rPr lang="en-US" sz="2400" dirty="0">
                <a:solidFill>
                  <a:schemeClr val="accent3"/>
                </a:solidFill>
                <a:latin typeface="Wells Fargo Sans" panose="020B0503020203020204" pitchFamily="34" charset="0"/>
                <a:cs typeface="Arial" charset="0"/>
              </a:rPr>
              <a:t>all sizes </a:t>
            </a:r>
            <a:r>
              <a:rPr lang="en-US" sz="2400" dirty="0">
                <a:solidFill>
                  <a:schemeClr val="accent6"/>
                </a:solidFill>
                <a:latin typeface="Wells Fargo Sans Light" panose="020B0403020203020204" pitchFamily="34" charset="0"/>
                <a:cs typeface="Arial" charset="0"/>
              </a:rPr>
              <a:t>and</a:t>
            </a:r>
            <a:r>
              <a:rPr lang="en-US" sz="2400" dirty="0">
                <a:solidFill>
                  <a:schemeClr val="accent3"/>
                </a:solidFill>
                <a:latin typeface="Wells Fargo Sans Light" panose="020B0403020203020204" pitchFamily="34" charset="0"/>
                <a:cs typeface="Arial" charset="0"/>
              </a:rPr>
              <a:t> </a:t>
            </a:r>
            <a:br>
              <a:rPr lang="en-US" sz="2400" dirty="0">
                <a:solidFill>
                  <a:schemeClr val="accent3"/>
                </a:solidFill>
                <a:latin typeface="Wells Fargo Sans" panose="020B0503020203020204" pitchFamily="34" charset="0"/>
                <a:cs typeface="Arial" charset="0"/>
              </a:rPr>
            </a:br>
            <a:r>
              <a:rPr lang="en-US" sz="2400" dirty="0">
                <a:solidFill>
                  <a:schemeClr val="accent3"/>
                </a:solidFill>
                <a:latin typeface="Wells Fargo Sans" panose="020B0503020203020204" pitchFamily="34" charset="0"/>
                <a:cs typeface="Arial" charset="0"/>
              </a:rPr>
              <a:t>across all industries </a:t>
            </a:r>
            <a:br>
              <a:rPr lang="en-US" sz="2400" dirty="0">
                <a:solidFill>
                  <a:schemeClr val="accent3"/>
                </a:solidFill>
                <a:latin typeface="Wells Fargo Sans SemiBold" panose="020B0703020203020204" pitchFamily="34" charset="0"/>
                <a:cs typeface="Arial" charset="0"/>
              </a:rPr>
            </a:br>
            <a:r>
              <a:rPr lang="en-US" sz="2400" dirty="0">
                <a:solidFill>
                  <a:schemeClr val="accent6"/>
                </a:solidFill>
                <a:latin typeface="Wells Fargo Sans Light" panose="020B0403020203020204" pitchFamily="34" charset="0"/>
                <a:cs typeface="Arial" charset="0"/>
              </a:rPr>
              <a:t>are at risk</a:t>
            </a:r>
          </a:p>
        </p:txBody>
      </p:sp>
      <p:graphicFrame>
        <p:nvGraphicFramePr>
          <p:cNvPr id="38" name="Chart 37"/>
          <p:cNvGraphicFramePr/>
          <p:nvPr/>
        </p:nvGraphicFramePr>
        <p:xfrm>
          <a:off x="290482" y="2788650"/>
          <a:ext cx="2970654" cy="271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A6A5070-EF11-48F5-A44C-BC35DFB8F7D3}"/>
              </a:ext>
            </a:extLst>
          </p:cNvPr>
          <p:cNvSpPr txBox="1"/>
          <p:nvPr/>
        </p:nvSpPr>
        <p:spPr>
          <a:xfrm>
            <a:off x="457200" y="2097107"/>
            <a:ext cx="1104272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SzPct val="100000"/>
            </a:pPr>
            <a:r>
              <a:rPr lang="en-US" sz="2800" dirty="0">
                <a:latin typeface="Wells Fargo Sans Light" panose="020B0403020203020204" pitchFamily="34" charset="0"/>
                <a:cs typeface="Times New Roman" panose="02020603050405020304" pitchFamily="18" charset="0"/>
              </a:rPr>
              <a:t>2021 fraud statistics</a:t>
            </a:r>
            <a:endParaRPr lang="en-US" sz="2800" baseline="30000" dirty="0">
              <a:latin typeface="Wells Fargo Sans Light" panose="020B04030202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 dirty="0"/>
              <a:t>Payment fraud continues to be a significant business risk</a:t>
            </a:r>
            <a:br>
              <a:rPr lang="en-US" dirty="0"/>
            </a:br>
            <a:br>
              <a:rPr lang="en-US" sz="2000" dirty="0">
                <a:solidFill>
                  <a:srgbClr val="000000"/>
                </a:solidFill>
                <a:latin typeface="+mn-lt"/>
                <a:cs typeface="Arial" charset="0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6619631"/>
            <a:ext cx="7587114" cy="238369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sz="800" dirty="0">
                <a:solidFill>
                  <a:srgbClr val="141414"/>
                </a:solidFill>
                <a:latin typeface="Wells Fargo Sans" panose="020B0503020203020204" pitchFamily="34" charset="0"/>
              </a:rPr>
              <a:t>Source: Association for Financial Professionals, 2022 AFP Payments Fraud and Control Report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" y="5723118"/>
            <a:ext cx="11042725" cy="490763"/>
          </a:xfrm>
          <a:prstGeom prst="rect">
            <a:avLst/>
          </a:prstGeom>
          <a:solidFill>
            <a:schemeClr val="accent6"/>
          </a:solidFill>
          <a:ln cap="rnd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chemeClr val="bg1"/>
                </a:solidFill>
                <a:latin typeface="Wells Fargo Sans Light" panose="020B0503020203020204" pitchFamily="34" charset="0"/>
                <a:cs typeface="Arial" charset="0"/>
              </a:rPr>
              <a:t>What are you doing to reduce your exposure?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57200" y="1945698"/>
            <a:ext cx="11045952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F05244-EA77-F549-84F1-167636650874}"/>
              </a:ext>
            </a:extLst>
          </p:cNvPr>
          <p:cNvSpPr txBox="1"/>
          <p:nvPr/>
        </p:nvSpPr>
        <p:spPr>
          <a:xfrm>
            <a:off x="457201" y="1442644"/>
            <a:ext cx="7947923" cy="43727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en-US" sz="2000" dirty="0">
                <a:latin typeface="Wells Fargo Sans Light" panose="020B04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only takes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one incident </a:t>
            </a:r>
            <a:r>
              <a:rPr lang="en-US" sz="2000" dirty="0">
                <a:latin typeface="Wells Fargo Sans Light" panose="020B04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your organization to be compromised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457200" y="5650583"/>
            <a:ext cx="110427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79186" y="3583705"/>
            <a:ext cx="1593246" cy="11213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chemeClr val="accent3"/>
                </a:solidFill>
                <a:latin typeface="Wells Fargo Sans Light" panose="020B0403020203020204" pitchFamily="34" charset="0"/>
                <a:cs typeface="Arial" charset="0"/>
              </a:rPr>
              <a:t>71%</a:t>
            </a:r>
          </a:p>
        </p:txBody>
      </p:sp>
    </p:spTree>
    <p:extLst>
      <p:ext uri="{BB962C8B-B14F-4D97-AF65-F5344CB8AC3E}">
        <p14:creationId xmlns:p14="http://schemas.microsoft.com/office/powerpoint/2010/main" val="2419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your payments a target for fraud?</a:t>
            </a:r>
            <a:br>
              <a:rPr lang="en-US" dirty="0">
                <a:solidFill>
                  <a:srgbClr val="C00000"/>
                </a:solidFill>
                <a:latin typeface="Wells Fargo Serif Display" panose="02040403040405020204" pitchFamily="18" charset="0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F85C7-EC28-5C4D-9577-C5634B07539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4294967295"/>
          </p:nvPr>
        </p:nvGraphicFramePr>
        <p:xfrm>
          <a:off x="295835" y="1949972"/>
          <a:ext cx="9093200" cy="45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6C3F7E-A73B-E248-87E0-9EBB3A61EAA1}"/>
              </a:ext>
            </a:extLst>
          </p:cNvPr>
          <p:cNvSpPr txBox="1"/>
          <p:nvPr/>
        </p:nvSpPr>
        <p:spPr>
          <a:xfrm>
            <a:off x="458561" y="1268517"/>
            <a:ext cx="7475764" cy="283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503020203020204" pitchFamily="34" charset="0"/>
                <a:ea typeface="+mn-ea"/>
                <a:cs typeface="+mn-cs"/>
              </a:rPr>
              <a:t>Organizations that experienced fraud in 2021 by payment type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152864-7BAD-C04F-B863-1A08C5941B4A}"/>
              </a:ext>
            </a:extLst>
          </p:cNvPr>
          <p:cNvCxnSpPr/>
          <p:nvPr/>
        </p:nvCxnSpPr>
        <p:spPr>
          <a:xfrm>
            <a:off x="457834" y="1698386"/>
            <a:ext cx="8321040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</a:ln>
        </p:spPr>
        <p:style>
          <a:lnRef idx="1">
            <a:srgbClr val="787070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5" name="TextBox 24"/>
          <p:cNvSpPr txBox="1"/>
          <p:nvPr/>
        </p:nvSpPr>
        <p:spPr>
          <a:xfrm>
            <a:off x="457201" y="6480913"/>
            <a:ext cx="7587749" cy="23836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t>Source: Association for Financial Professionals, 2022 AFP® Payments Fraud and Control Report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624" y="2022118"/>
            <a:ext cx="2355850" cy="482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ACH credits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1624" y="2879088"/>
            <a:ext cx="4054475" cy="482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Corporate/Commercial credit cards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1624" y="3736058"/>
            <a:ext cx="2355850" cy="482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Wire transfers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624" y="4593028"/>
            <a:ext cx="2355850" cy="482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ACH debits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1624" y="5449998"/>
            <a:ext cx="2355850" cy="482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Checks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C0615-216E-2AC9-FC6C-64EA4F203E96}"/>
              </a:ext>
            </a:extLst>
          </p:cNvPr>
          <p:cNvSpPr txBox="1"/>
          <p:nvPr/>
        </p:nvSpPr>
        <p:spPr>
          <a:xfrm>
            <a:off x="11048214" y="5458120"/>
            <a:ext cx="686586" cy="6787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6770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threat landscape</a:t>
            </a:r>
            <a:br>
              <a:rPr lang="en-US" dirty="0"/>
            </a:br>
            <a:r>
              <a:rPr lang="en-US" sz="1800" dirty="0">
                <a:solidFill>
                  <a:prstClr val="black"/>
                </a:solidFill>
                <a:latin typeface="Wells Fargo Sans SemiBold" panose="020B0703020203020204" pitchFamily="34" charset="0"/>
              </a:rPr>
              <a:t>Key fraud threats impacting Wholesale customer-facing digital channels</a:t>
            </a:r>
            <a:endParaRPr lang="en-US" sz="1800" dirty="0">
              <a:latin typeface="Wells Fargo Sans SemiBold" panose="020B07030202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F85C7-EC28-5C4D-9577-C5634B07539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802" y="3704805"/>
            <a:ext cx="8064273" cy="1423456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7190A"/>
                </a:solidFill>
                <a:effectLst/>
                <a:uLnTx/>
                <a:uFillTx/>
                <a:latin typeface="Wells Fargo Sans SemiBold" panose="020B0703020203020204" pitchFamily="34" charset="0"/>
                <a:ea typeface="+mn-ea"/>
                <a:cs typeface="+mn-cs"/>
              </a:rPr>
              <a:t>Online Account Takeover (ATO)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Thieves gain access to make unauthorized transactions, including transferring funds, </a:t>
            </a:r>
            <a:r>
              <a:rPr lang="en-US" dirty="0">
                <a:solidFill>
                  <a:srgbClr val="141414"/>
                </a:solidFill>
                <a:latin typeface="Wells Fargo Sans Light" panose="020B0403020203020204" pitchFamily="34" charset="0"/>
              </a:rPr>
              <a:t>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 stealing sensitive customer information.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 Light" panose="020B0403020203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67800" y="2120331"/>
            <a:ext cx="7794957" cy="1637704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42D19"/>
                </a:solidFill>
                <a:effectLst/>
                <a:uLnTx/>
                <a:uFillTx/>
                <a:latin typeface="Wells Fargo Sans SemiBold" panose="020B0703020203020204" pitchFamily="34" charset="0"/>
                <a:ea typeface="+mn-ea"/>
                <a:cs typeface="+mn-cs"/>
              </a:rPr>
              <a:t>Business Email Compromise (BEC)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BEC is where a fraudster impersonates a vendor, company executive,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or another trusted trading partner — ultimately tricking you into making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the payment to them.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611086"/>
            <a:ext cx="2053988" cy="5246914"/>
            <a:chOff x="0" y="1611086"/>
            <a:chExt cx="2053988" cy="5246914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611086"/>
              <a:ext cx="2053988" cy="5246914"/>
              <a:chOff x="0" y="1611086"/>
              <a:chExt cx="2053988" cy="5246914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" name="Rectangle 2"/>
              <p:cNvSpPr/>
              <p:nvPr/>
            </p:nvSpPr>
            <p:spPr>
              <a:xfrm>
                <a:off x="0" y="1611086"/>
                <a:ext cx="1665027" cy="5246914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rgbClr val="787070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ells Fargo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1344304" y="2094931"/>
                <a:ext cx="709684" cy="1269242"/>
              </a:xfrm>
              <a:prstGeom prst="roundRect">
                <a:avLst/>
              </a:prstGeom>
              <a:ln>
                <a:noFill/>
              </a:ln>
            </p:spPr>
            <p:style>
              <a:lnRef idx="0">
                <a:srgbClr val="787070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ells Fargo Sans" panose="020B0503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665027" y="2176818"/>
              <a:ext cx="300251" cy="1084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</a:rPr>
                <a:t>BEC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" y="1611086"/>
            <a:ext cx="2076731" cy="5246914"/>
            <a:chOff x="1" y="1611086"/>
            <a:chExt cx="2076731" cy="5246914"/>
          </a:xfrm>
        </p:grpSpPr>
        <p:grpSp>
          <p:nvGrpSpPr>
            <p:cNvPr id="16" name="Group 15"/>
            <p:cNvGrpSpPr/>
            <p:nvPr/>
          </p:nvGrpSpPr>
          <p:grpSpPr>
            <a:xfrm>
              <a:off x="1" y="1611086"/>
              <a:ext cx="2076731" cy="5246914"/>
              <a:chOff x="-152399" y="1458686"/>
              <a:chExt cx="2076731" cy="5246914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Rectangle 16"/>
              <p:cNvSpPr/>
              <p:nvPr/>
            </p:nvSpPr>
            <p:spPr>
              <a:xfrm>
                <a:off x="-152399" y="1458686"/>
                <a:ext cx="1473958" cy="52469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rgbClr val="787070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ells Fargo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214648" y="3514304"/>
                <a:ext cx="709684" cy="126924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rgbClr val="787070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ells Fargo Sans" panose="020B0503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665027" y="3758826"/>
              <a:ext cx="300251" cy="1084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ells Fargo Sans Light" panose="020B0403020203020204" pitchFamily="34" charset="0"/>
                  <a:ea typeface="+mn-ea"/>
                  <a:cs typeface="+mn-cs"/>
                </a:rPr>
                <a:t>ATO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43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5F452B9-7A47-496B-8593-064AFF81B50E}"/>
              </a:ext>
            </a:extLst>
          </p:cNvPr>
          <p:cNvSpPr/>
          <p:nvPr/>
        </p:nvSpPr>
        <p:spPr>
          <a:xfrm>
            <a:off x="342900" y="2175029"/>
            <a:ext cx="6131379" cy="435465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55860-563A-416B-BF3B-EBD3887026B8}"/>
              </a:ext>
            </a:extLst>
          </p:cNvPr>
          <p:cNvSpPr/>
          <p:nvPr/>
        </p:nvSpPr>
        <p:spPr>
          <a:xfrm>
            <a:off x="0" y="1260629"/>
            <a:ext cx="12192000" cy="6867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phishing?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Line Callout 1 (Accent Bar) 8"/>
          <p:cNvSpPr/>
          <p:nvPr/>
        </p:nvSpPr>
        <p:spPr>
          <a:xfrm>
            <a:off x="6870578" y="2180744"/>
            <a:ext cx="4937760" cy="822960"/>
          </a:xfrm>
          <a:prstGeom prst="accentCallout1">
            <a:avLst>
              <a:gd name="adj1" fmla="val 49583"/>
              <a:gd name="adj2" fmla="val -820"/>
              <a:gd name="adj3" fmla="val 49415"/>
              <a:gd name="adj4" fmla="val -32435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171450" indent="-171450">
              <a:spcBef>
                <a:spcPts val="600"/>
              </a:spcBef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The sender’s email address uses an </a:t>
            </a:r>
            <a:r>
              <a:rPr lang="en-US" sz="1200" dirty="0">
                <a:solidFill>
                  <a:schemeClr val="tx1"/>
                </a:solidFill>
                <a:latin typeface="Wells Fargo Sans SemiBold" panose="020B0703020203020204" pitchFamily="34" charset="0"/>
              </a:rPr>
              <a:t>inappropriate domain name </a:t>
            </a:r>
          </a:p>
          <a:p>
            <a:pPr marL="342900" indent="-171450">
              <a:spcBef>
                <a:spcPts val="600"/>
              </a:spcBef>
              <a:buFont typeface="Verdana" panose="020B0604030504040204" pitchFamily="34" charset="0"/>
              <a:buChar char="‒"/>
            </a:pPr>
            <a:r>
              <a:rPr lang="en-US" sz="1200" dirty="0">
                <a:solidFill>
                  <a:schemeClr val="tx1"/>
                </a:solidFill>
              </a:rPr>
              <a:t>In the example, the email domain is “comcast.net” not “wellsfargo.com”</a:t>
            </a:r>
          </a:p>
        </p:txBody>
      </p:sp>
      <p:sp>
        <p:nvSpPr>
          <p:cNvPr id="10" name="Line Callout 1 (Accent Bar) 9"/>
          <p:cNvSpPr/>
          <p:nvPr/>
        </p:nvSpPr>
        <p:spPr>
          <a:xfrm>
            <a:off x="6870578" y="3154756"/>
            <a:ext cx="4937760" cy="822960"/>
          </a:xfrm>
          <a:prstGeom prst="accentCallout1">
            <a:avLst>
              <a:gd name="adj1" fmla="val 1883"/>
              <a:gd name="adj2" fmla="val -713"/>
              <a:gd name="adj3" fmla="val 2756"/>
              <a:gd name="adj4" fmla="val -9672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228600" indent="-228600">
              <a:spcBef>
                <a:spcPts val="600"/>
              </a:spcBef>
              <a:buFont typeface="+mj-lt"/>
              <a:buAutoNum type="arabicPeriod" startAt="2"/>
            </a:pPr>
            <a:r>
              <a:rPr lang="en-US" sz="1200" dirty="0">
                <a:solidFill>
                  <a:schemeClr val="tx1"/>
                </a:solidFill>
              </a:rPr>
              <a:t>The includes an </a:t>
            </a:r>
            <a:r>
              <a:rPr lang="en-US" sz="1200" dirty="0">
                <a:solidFill>
                  <a:schemeClr val="tx1"/>
                </a:solidFill>
                <a:latin typeface="Wells Fargo Sans SemiBold" panose="020B0703020203020204" pitchFamily="34" charset="0"/>
              </a:rPr>
              <a:t>urgent call to action </a:t>
            </a:r>
            <a:r>
              <a:rPr lang="en-US" sz="1200" dirty="0">
                <a:solidFill>
                  <a:schemeClr val="tx1"/>
                </a:solidFill>
              </a:rPr>
              <a:t>in the subject line and the message copy</a:t>
            </a:r>
          </a:p>
        </p:txBody>
      </p:sp>
      <p:sp>
        <p:nvSpPr>
          <p:cNvPr id="11" name="Line Callout 1 (Accent Bar) 10"/>
          <p:cNvSpPr/>
          <p:nvPr/>
        </p:nvSpPr>
        <p:spPr>
          <a:xfrm>
            <a:off x="6870578" y="5102780"/>
            <a:ext cx="4937760" cy="1005840"/>
          </a:xfrm>
          <a:prstGeom prst="accentCallout1">
            <a:avLst>
              <a:gd name="adj1" fmla="val 19947"/>
              <a:gd name="adj2" fmla="val -617"/>
              <a:gd name="adj3" fmla="val 20134"/>
              <a:gd name="adj4" fmla="val -3764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228600" indent="-228600">
              <a:spcBef>
                <a:spcPts val="600"/>
              </a:spcBef>
              <a:buFont typeface="+mj-lt"/>
              <a:buAutoNum type="arabicPeriod" startAt="4"/>
            </a:pPr>
            <a:r>
              <a:rPr lang="en-US" sz="1200" dirty="0">
                <a:solidFill>
                  <a:schemeClr val="tx1"/>
                </a:solidFill>
              </a:rPr>
              <a:t>It contains a </a:t>
            </a:r>
            <a:r>
              <a:rPr lang="en-US" sz="1200" dirty="0">
                <a:solidFill>
                  <a:schemeClr val="tx1"/>
                </a:solidFill>
                <a:latin typeface="Wells Fargo Sans SemiBold" panose="020B0703020203020204" pitchFamily="34" charset="0"/>
              </a:rPr>
              <a:t>suspicious link</a:t>
            </a:r>
            <a:r>
              <a:rPr lang="en-US" sz="1200" dirty="0">
                <a:solidFill>
                  <a:schemeClr val="tx1"/>
                </a:solidFill>
              </a:rPr>
              <a:t> that could lead to a fraudulent website</a:t>
            </a:r>
          </a:p>
          <a:p>
            <a:pPr marL="342900" indent="-171450">
              <a:spcBef>
                <a:spcPts val="600"/>
              </a:spcBef>
              <a:buFont typeface="Verdana" panose="020B0604030504040204" pitchFamily="34" charset="0"/>
              <a:buChar char="‒"/>
            </a:pPr>
            <a:r>
              <a:rPr lang="en-US" sz="1200" dirty="0">
                <a:solidFill>
                  <a:schemeClr val="tx1"/>
                </a:solidFill>
              </a:rPr>
              <a:t>When using a laptop or desktop computer, check the link’s URL by hovering over it with the cursor. The URL will show in the browser window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DC3A1-7306-4292-BA7D-A05F02178AE3}"/>
              </a:ext>
            </a:extLst>
          </p:cNvPr>
          <p:cNvSpPr txBox="1"/>
          <p:nvPr/>
        </p:nvSpPr>
        <p:spPr>
          <a:xfrm>
            <a:off x="457200" y="1333845"/>
            <a:ext cx="11029949" cy="61356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SzPct val="100000"/>
            </a:pPr>
            <a:r>
              <a:rPr lang="en-US" dirty="0">
                <a:solidFill>
                  <a:schemeClr val="bg1"/>
                </a:solidFill>
                <a:latin typeface="Wells Fargo Sans Light" panose="020B0403020203020204" pitchFamily="34" charset="0"/>
              </a:rPr>
              <a:t>Phishing is the fraudulent attempt to obtain sensitive information, such as usernames, passwords, and </a:t>
            </a:r>
            <a:br>
              <a:rPr lang="en-US" dirty="0">
                <a:solidFill>
                  <a:schemeClr val="bg1"/>
                </a:solidFill>
                <a:latin typeface="Wells Fargo Sans Light" panose="020B0403020203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Wells Fargo Sans Light" panose="020B0403020203020204" pitchFamily="34" charset="0"/>
              </a:rPr>
              <a:t>account details, typically through an email, text message, or even a phone call.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8A3C5F-8D88-4F7C-B03B-2E018088A7A3}"/>
              </a:ext>
            </a:extLst>
          </p:cNvPr>
          <p:cNvGrpSpPr/>
          <p:nvPr/>
        </p:nvGrpSpPr>
        <p:grpSpPr>
          <a:xfrm>
            <a:off x="449756" y="2485692"/>
            <a:ext cx="5662782" cy="4225896"/>
            <a:chOff x="5854329" y="57151"/>
            <a:chExt cx="5662782" cy="422589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A96F115-556D-4890-A651-5B882B3B5F0B}"/>
                </a:ext>
              </a:extLst>
            </p:cNvPr>
            <p:cNvSpPr/>
            <p:nvPr/>
          </p:nvSpPr>
          <p:spPr>
            <a:xfrm>
              <a:off x="5870656" y="3728762"/>
              <a:ext cx="5641521" cy="210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D8119A-7A24-47A0-B3AD-54134A51D1F0}"/>
                </a:ext>
              </a:extLst>
            </p:cNvPr>
            <p:cNvSpPr txBox="1"/>
            <p:nvPr/>
          </p:nvSpPr>
          <p:spPr>
            <a:xfrm>
              <a:off x="5875589" y="78441"/>
              <a:ext cx="5641522" cy="42046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00000"/>
                </a:lnSpc>
                <a:buSzPct val="100000"/>
              </a:pPr>
              <a:r>
                <a:rPr lang="en-US" sz="1100" dirty="0">
                  <a:latin typeface="Wells Fargo Sans SemiBold" panose="020B0703020203020204" pitchFamily="34" charset="0"/>
                </a:rPr>
                <a:t>From: </a:t>
              </a:r>
              <a:r>
                <a:rPr lang="en-US" sz="1100" dirty="0"/>
                <a:t>WellsFargo – Support_Online </a:t>
              </a:r>
              <a:r>
                <a:rPr lang="en-US" sz="1100" dirty="0">
                  <a:hlinkClick r:id="rId3"/>
                </a:rPr>
                <a:t>WellsOnlineBank2@comcast.net</a:t>
              </a:r>
              <a:endParaRPr lang="en-US" sz="1100" dirty="0"/>
            </a:p>
            <a:p>
              <a:pPr>
                <a:lnSpc>
                  <a:spcPct val="100000"/>
                </a:lnSpc>
                <a:buSzPct val="100000"/>
              </a:pPr>
              <a:r>
                <a:rPr lang="en-US" sz="1100" dirty="0">
                  <a:latin typeface="Wells Fargo Sans SemiBold" panose="020B0703020203020204" pitchFamily="34" charset="0"/>
                </a:rPr>
                <a:t>Date: </a:t>
              </a:r>
              <a:r>
                <a:rPr lang="en-US" sz="1100" dirty="0"/>
                <a:t>December 8, 2017 at 2:23:01 PM EST</a:t>
              </a:r>
            </a:p>
            <a:p>
              <a:pPr>
                <a:lnSpc>
                  <a:spcPct val="100000"/>
                </a:lnSpc>
                <a:buSzPct val="100000"/>
              </a:pPr>
              <a:r>
                <a:rPr lang="en-US" sz="1100" dirty="0">
                  <a:latin typeface="Wells Fargo Sans SemiBold" panose="020B0703020203020204" pitchFamily="34" charset="0"/>
                </a:rPr>
                <a:t>To: </a:t>
              </a:r>
              <a:r>
                <a:rPr lang="en-US" sz="1100" dirty="0"/>
                <a:t>Undisclosed-Recipients:;</a:t>
              </a:r>
            </a:p>
            <a:p>
              <a:pPr>
                <a:lnSpc>
                  <a:spcPct val="100000"/>
                </a:lnSpc>
                <a:buSzPct val="100000"/>
              </a:pPr>
              <a:r>
                <a:rPr lang="en-US" sz="1100" dirty="0">
                  <a:latin typeface="Wells Fargo Sans SemiBold" panose="020B0703020203020204" pitchFamily="34" charset="0"/>
                </a:rPr>
                <a:t>Subject: !Alerts!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  <a:buSzPct val="100000"/>
              </a:pPr>
              <a:endParaRPr lang="en-US" sz="1100" dirty="0"/>
            </a:p>
            <a:p>
              <a:pPr>
                <a:lnSpc>
                  <a:spcPct val="100000"/>
                </a:lnSpc>
                <a:spcBef>
                  <a:spcPts val="1200"/>
                </a:spcBef>
                <a:buSzPct val="100000"/>
              </a:pPr>
              <a:endParaRPr lang="en-US" sz="1100" dirty="0"/>
            </a:p>
            <a:p>
              <a:pPr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US" dirty="0">
                  <a:latin typeface="Wells Fargo Sans SemiBold" panose="020B0703020203020204" pitchFamily="34" charset="0"/>
                </a:rPr>
                <a:t>Security Information Regarding your Account.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US" sz="1100" dirty="0"/>
                <a:t>We are sorry, For your protection and security reasons, your Wells Fargo account has been locked.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US" sz="1100" dirty="0"/>
                <a:t>Please click on the following link to unlock your account.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US" sz="1100" dirty="0"/>
                <a:t>Log-in to :https://www.wellsfargo.com/online-banking/updating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US" sz="1100" dirty="0"/>
                <a:t>Thank you for bringing this matter to our attention.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US" sz="1100" dirty="0"/>
                <a:t>Sincerely, Wells Fargo Online Banking Team.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US" sz="1000" u="sng" dirty="0">
                  <a:solidFill>
                    <a:srgbClr val="0070C0"/>
                  </a:solidFill>
                  <a:latin typeface="Wells Fargo Sans SemiBold" panose="020B0703020203020204" pitchFamily="34" charset="0"/>
                </a:rPr>
                <a:t>wellsfargo.com</a:t>
              </a:r>
              <a:r>
                <a:rPr lang="en-US" sz="1000" dirty="0">
                  <a:solidFill>
                    <a:srgbClr val="0070C0"/>
                  </a:solidFill>
                  <a:latin typeface="Wells Fargo Sans SemiBold" panose="020B0703020203020204" pitchFamily="34" charset="0"/>
                </a:rPr>
                <a:t> </a:t>
              </a:r>
              <a:r>
                <a:rPr lang="en-US" sz="1000" dirty="0"/>
                <a:t>| </a:t>
              </a:r>
              <a:r>
                <a:rPr lang="en-US" sz="1000" u="sng" dirty="0">
                  <a:solidFill>
                    <a:srgbClr val="0070C0"/>
                  </a:solidFill>
                </a:rPr>
                <a:t>Fraud Information Center</a:t>
              </a:r>
            </a:p>
          </p:txBody>
        </p:sp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066E2AA3-6B20-4E41-BFAB-1F7A56434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5589" y="899433"/>
              <a:ext cx="499050" cy="49905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B9B590F-BA5D-448E-81D1-D10296A72D7B}"/>
                </a:ext>
              </a:extLst>
            </p:cNvPr>
            <p:cNvCxnSpPr/>
            <p:nvPr/>
          </p:nvCxnSpPr>
          <p:spPr>
            <a:xfrm>
              <a:off x="5875589" y="860579"/>
              <a:ext cx="5611560" cy="0"/>
            </a:xfrm>
            <a:prstGeom prst="line">
              <a:avLst/>
            </a:prstGeom>
            <a:ln w="9525" cap="sq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rgbClr val="787070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B53F38-39E5-4585-808F-5FC8C0481FAE}"/>
                </a:ext>
              </a:extLst>
            </p:cNvPr>
            <p:cNvCxnSpPr/>
            <p:nvPr/>
          </p:nvCxnSpPr>
          <p:spPr>
            <a:xfrm>
              <a:off x="5890570" y="1447467"/>
              <a:ext cx="5611560" cy="0"/>
            </a:xfrm>
            <a:prstGeom prst="line">
              <a:avLst/>
            </a:prstGeom>
            <a:ln w="9525" cap="sq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rgbClr val="787070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E8C7F7-5F57-4B68-B30D-A0539CDC9584}"/>
                </a:ext>
              </a:extLst>
            </p:cNvPr>
            <p:cNvSpPr txBox="1"/>
            <p:nvPr/>
          </p:nvSpPr>
          <p:spPr>
            <a:xfrm>
              <a:off x="10301980" y="905447"/>
              <a:ext cx="1200150" cy="217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100000"/>
                </a:lnSpc>
                <a:spcBef>
                  <a:spcPts val="1200"/>
                </a:spcBef>
                <a:buSzPct val="100000"/>
              </a:pPr>
              <a:r>
                <a:rPr lang="en-US" sz="1000" u="sng" dirty="0">
                  <a:solidFill>
                    <a:srgbClr val="0070C0"/>
                  </a:solidFill>
                </a:rPr>
                <a:t>wellsfargo.com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89A1C9-80E7-4F47-99D9-DE359F05FCB2}"/>
                </a:ext>
              </a:extLst>
            </p:cNvPr>
            <p:cNvSpPr/>
            <p:nvPr/>
          </p:nvSpPr>
          <p:spPr>
            <a:xfrm>
              <a:off x="5861773" y="1952369"/>
              <a:ext cx="3380197" cy="21031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EF0EB6-5D79-4EDB-8212-1244BA1A48D5}"/>
                </a:ext>
              </a:extLst>
            </p:cNvPr>
            <p:cNvSpPr/>
            <p:nvPr/>
          </p:nvSpPr>
          <p:spPr>
            <a:xfrm>
              <a:off x="8072382" y="57151"/>
              <a:ext cx="2124811" cy="20778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EAACE4D-6C0B-4D72-B022-9AEA5B42346C}"/>
                </a:ext>
              </a:extLst>
            </p:cNvPr>
            <p:cNvSpPr/>
            <p:nvPr/>
          </p:nvSpPr>
          <p:spPr>
            <a:xfrm>
              <a:off x="6374640" y="560941"/>
              <a:ext cx="565004" cy="21031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002F3F-D44D-4975-955E-0B03A8B7CFDF}"/>
                </a:ext>
              </a:extLst>
            </p:cNvPr>
            <p:cNvSpPr/>
            <p:nvPr/>
          </p:nvSpPr>
          <p:spPr>
            <a:xfrm>
              <a:off x="5854329" y="2758100"/>
              <a:ext cx="4048950" cy="21031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BB3313-F93A-486F-B625-880EEF7CA060}"/>
                </a:ext>
              </a:extLst>
            </p:cNvPr>
            <p:cNvCxnSpPr>
              <a:cxnSpLocks/>
            </p:cNvCxnSpPr>
            <p:nvPr/>
          </p:nvCxnSpPr>
          <p:spPr>
            <a:xfrm>
              <a:off x="5875589" y="3712153"/>
              <a:ext cx="5611560" cy="0"/>
            </a:xfrm>
            <a:prstGeom prst="line">
              <a:avLst/>
            </a:prstGeom>
            <a:ln w="9525" cap="sq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rgbClr val="787070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37FC85-26BF-48B8-8A78-4774AE8EA375}"/>
                </a:ext>
              </a:extLst>
            </p:cNvPr>
            <p:cNvCxnSpPr>
              <a:cxnSpLocks/>
            </p:cNvCxnSpPr>
            <p:nvPr/>
          </p:nvCxnSpPr>
          <p:spPr>
            <a:xfrm>
              <a:off x="5875589" y="3947980"/>
              <a:ext cx="5611560" cy="0"/>
            </a:xfrm>
            <a:prstGeom prst="line">
              <a:avLst/>
            </a:prstGeom>
            <a:ln w="9525" cap="sq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rgbClr val="787070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63AD704F-DEB8-41E1-A87E-CC334ADA6355}"/>
              </a:ext>
            </a:extLst>
          </p:cNvPr>
          <p:cNvSpPr/>
          <p:nvPr/>
        </p:nvSpPr>
        <p:spPr>
          <a:xfrm>
            <a:off x="1642237" y="2989482"/>
            <a:ext cx="391885" cy="216541"/>
          </a:xfrm>
          <a:prstGeom prst="wedgeRectCallout">
            <a:avLst>
              <a:gd name="adj1" fmla="val -63618"/>
              <a:gd name="adj2" fmla="val -22148"/>
            </a:avLst>
          </a:prstGeom>
          <a:ln w="19050">
            <a:solidFill>
              <a:schemeClr val="accent1"/>
            </a:solidFill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5EC97E6D-D706-4543-B16A-CD2E9BD4D61C}"/>
              </a:ext>
            </a:extLst>
          </p:cNvPr>
          <p:cNvSpPr/>
          <p:nvPr/>
        </p:nvSpPr>
        <p:spPr>
          <a:xfrm>
            <a:off x="3445512" y="4667352"/>
            <a:ext cx="391885" cy="216541"/>
          </a:xfrm>
          <a:prstGeom prst="wedgeRectCallout">
            <a:avLst>
              <a:gd name="adj1" fmla="val 20796"/>
              <a:gd name="adj2" fmla="val -72907"/>
            </a:avLst>
          </a:prstGeom>
          <a:ln w="19050">
            <a:solidFill>
              <a:schemeClr val="accent1"/>
            </a:solidFill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E8017D4A-5DA9-4F9B-B60B-1D03A7F93A68}"/>
              </a:ext>
            </a:extLst>
          </p:cNvPr>
          <p:cNvSpPr/>
          <p:nvPr/>
        </p:nvSpPr>
        <p:spPr>
          <a:xfrm>
            <a:off x="4864751" y="2472679"/>
            <a:ext cx="391885" cy="216541"/>
          </a:xfrm>
          <a:prstGeom prst="wedgeRectCallout">
            <a:avLst>
              <a:gd name="adj1" fmla="val -63618"/>
              <a:gd name="adj2" fmla="val -22148"/>
            </a:avLst>
          </a:prstGeom>
          <a:ln w="19050">
            <a:solidFill>
              <a:schemeClr val="accent1"/>
            </a:solidFill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/>
              <a:t>1</a:t>
            </a: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74F8E2AF-F89B-4E8D-B848-D8DC289846F7}"/>
              </a:ext>
            </a:extLst>
          </p:cNvPr>
          <p:cNvSpPr/>
          <p:nvPr/>
        </p:nvSpPr>
        <p:spPr>
          <a:xfrm>
            <a:off x="4614517" y="5176768"/>
            <a:ext cx="391885" cy="216541"/>
          </a:xfrm>
          <a:prstGeom prst="wedgeRectCallout">
            <a:avLst>
              <a:gd name="adj1" fmla="val -63618"/>
              <a:gd name="adj2" fmla="val -22148"/>
            </a:avLst>
          </a:prstGeom>
          <a:ln w="19050">
            <a:solidFill>
              <a:schemeClr val="accent1"/>
            </a:solidFill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B9C7D-0A8C-48BC-8878-42138AE74E0F}"/>
              </a:ext>
            </a:extLst>
          </p:cNvPr>
          <p:cNvSpPr txBox="1"/>
          <p:nvPr/>
        </p:nvSpPr>
        <p:spPr>
          <a:xfrm>
            <a:off x="457200" y="6629400"/>
            <a:ext cx="5355772" cy="1818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000" i="1" dirty="0"/>
              <a:t>This is an example email only</a:t>
            </a:r>
          </a:p>
        </p:txBody>
      </p:sp>
      <p:sp>
        <p:nvSpPr>
          <p:cNvPr id="31" name="Line Callout 1 (Accent Bar) 9">
            <a:extLst>
              <a:ext uri="{FF2B5EF4-FFF2-40B4-BE49-F238E27FC236}">
                <a16:creationId xmlns:a16="http://schemas.microsoft.com/office/drawing/2014/main" id="{5EFE494A-CE5D-45F8-A226-DC67E6B5F05C}"/>
              </a:ext>
            </a:extLst>
          </p:cNvPr>
          <p:cNvSpPr/>
          <p:nvPr/>
        </p:nvSpPr>
        <p:spPr>
          <a:xfrm>
            <a:off x="6870578" y="4128768"/>
            <a:ext cx="4937760" cy="822960"/>
          </a:xfrm>
          <a:prstGeom prst="accentCallout1">
            <a:avLst>
              <a:gd name="adj1" fmla="val 87200"/>
              <a:gd name="adj2" fmla="val -713"/>
              <a:gd name="adj3" fmla="val 87081"/>
              <a:gd name="adj4" fmla="val -6184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228600" indent="-228600">
              <a:spcBef>
                <a:spcPts val="600"/>
              </a:spcBef>
              <a:buFont typeface="+mj-lt"/>
              <a:buAutoNum type="arabicPeriod" startAt="3"/>
            </a:pPr>
            <a:r>
              <a:rPr lang="en-US" sz="1200" dirty="0">
                <a:solidFill>
                  <a:schemeClr val="tx1"/>
                </a:solidFill>
              </a:rPr>
              <a:t>Phishing emails may also contain </a:t>
            </a:r>
            <a:r>
              <a:rPr lang="en-US" sz="1200" dirty="0">
                <a:solidFill>
                  <a:schemeClr val="tx1"/>
                </a:solidFill>
                <a:latin typeface="Wells Fargo Sans SemiBold" panose="020B0703020203020204" pitchFamily="34" charset="0"/>
              </a:rPr>
              <a:t>extra spacing or unusual punctuation, grammar, capitalization, or language</a:t>
            </a:r>
          </a:p>
        </p:txBody>
      </p:sp>
    </p:spTree>
    <p:extLst>
      <p:ext uri="{BB962C8B-B14F-4D97-AF65-F5344CB8AC3E}">
        <p14:creationId xmlns:p14="http://schemas.microsoft.com/office/powerpoint/2010/main" val="19086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5BC4E7-894F-49CB-9379-B5428200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email compromise (BEC) – aka Imposter fraud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7D1C23-1C66-4C6B-A15C-63C4609A2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41320"/>
            <a:ext cx="3457575" cy="2130879"/>
          </a:xfrm>
        </p:spPr>
        <p:txBody>
          <a:bodyPr lIns="91440"/>
          <a:lstStyle/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Wells Fargo Sans SemiBold" panose="020B0703020203020204" pitchFamily="34" charset="0"/>
                <a:cs typeface="Arial" charset="0"/>
              </a:rPr>
              <a:t>Spoofed</a:t>
            </a:r>
            <a:r>
              <a:rPr lang="en-US" altLang="en-US" sz="1800" dirty="0">
                <a:solidFill>
                  <a:schemeClr val="accent6"/>
                </a:solidFill>
                <a:latin typeface="Wells Fargo Sans Light" panose="020B0403020203020204" pitchFamily="34" charset="0"/>
                <a:cs typeface="Arial" charset="0"/>
              </a:rPr>
              <a:t> email address 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latin typeface="Wells Fargo Sans SemiBold" panose="020B0703020203020204" pitchFamily="34" charset="0"/>
                <a:cs typeface="Arial" charset="0"/>
              </a:rPr>
              <a:t>Compromised</a:t>
            </a:r>
            <a:r>
              <a:rPr lang="en-US" altLang="en-US" sz="1800" dirty="0">
                <a:solidFill>
                  <a:schemeClr val="accent6"/>
                </a:solidFill>
                <a:latin typeface="Wells Fargo Sans Light" panose="020B0403020203020204" pitchFamily="34" charset="0"/>
                <a:cs typeface="Arial" charset="0"/>
              </a:rPr>
              <a:t> email account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ABDD2-6762-4F66-937E-03C561833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626" y="4041320"/>
            <a:ext cx="3454400" cy="2130879"/>
          </a:xfrm>
        </p:spPr>
        <p:txBody>
          <a:bodyPr lIns="91440"/>
          <a:lstStyle/>
          <a:p>
            <a:pPr>
              <a:spcBef>
                <a:spcPts val="300"/>
              </a:spcBef>
            </a:pPr>
            <a:r>
              <a:rPr lang="en-US" altLang="en-US" sz="1800" dirty="0">
                <a:solidFill>
                  <a:schemeClr val="accent6"/>
                </a:solidFill>
                <a:latin typeface="Wells Fargo Sans Light" panose="020B0403020203020204" pitchFamily="34" charset="0"/>
                <a:cs typeface="Arial" charset="0"/>
              </a:rPr>
              <a:t>Attempts </a:t>
            </a:r>
            <a:r>
              <a:rPr lang="en-US" altLang="en-US" sz="1800" dirty="0">
                <a:solidFill>
                  <a:schemeClr val="accent6"/>
                </a:solidFill>
                <a:latin typeface="Wells Fargo Sans SemiBold" panose="020B0703020203020204" pitchFamily="34" charset="0"/>
                <a:cs typeface="Arial" charset="0"/>
              </a:rPr>
              <a:t>appear legitimate</a:t>
            </a:r>
            <a:r>
              <a:rPr lang="en-US" altLang="en-US" sz="1800" dirty="0">
                <a:solidFill>
                  <a:schemeClr val="accent6"/>
                </a:solidFill>
                <a:latin typeface="Wells Fargo Sans Light" panose="020B0403020203020204" pitchFamily="34" charset="0"/>
                <a:cs typeface="Arial" charset="0"/>
              </a:rPr>
              <a:t> </a:t>
            </a:r>
            <a:br>
              <a:rPr lang="en-US" altLang="en-US" sz="1800" dirty="0">
                <a:solidFill>
                  <a:schemeClr val="accent6"/>
                </a:solidFill>
                <a:latin typeface="Wells Fargo Sans Light" panose="020B0403020203020204" pitchFamily="34" charset="0"/>
                <a:cs typeface="Arial" charset="0"/>
              </a:rPr>
            </a:br>
            <a:r>
              <a:rPr lang="en-US" altLang="en-US" sz="1800" dirty="0">
                <a:solidFill>
                  <a:schemeClr val="accent6"/>
                </a:solidFill>
                <a:latin typeface="Wells Fargo Sans Light" panose="020B0403020203020204" pitchFamily="34" charset="0"/>
                <a:cs typeface="Arial" charset="0"/>
              </a:rPr>
              <a:t>at first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2A605E-B880-4A25-9B35-AE02291230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77224" y="4041320"/>
            <a:ext cx="3457575" cy="2130879"/>
          </a:xfrm>
        </p:spPr>
        <p:txBody>
          <a:bodyPr lIns="91440"/>
          <a:lstStyle/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latin typeface="Wells Fargo Sans SemiBold" panose="020B0703020203020204" pitchFamily="34" charset="0"/>
                <a:cs typeface="Arial" charset="0"/>
              </a:rPr>
              <a:t>Executive</a:t>
            </a:r>
            <a:endParaRPr lang="en-US" altLang="en-US" dirty="0">
              <a:solidFill>
                <a:schemeClr val="accent6"/>
              </a:solidFill>
              <a:latin typeface="Wells Fargo Sans Light" panose="020B0403020203020204" pitchFamily="34" charset="0"/>
              <a:cs typeface="Arial" charset="0"/>
            </a:endParaRP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latin typeface="Wells Fargo Sans SemiBold" panose="020B0703020203020204" pitchFamily="34" charset="0"/>
                <a:cs typeface="Arial" charset="0"/>
              </a:rPr>
              <a:t>Vendor</a:t>
            </a:r>
            <a:endParaRPr lang="en-US" altLang="en-US" dirty="0">
              <a:solidFill>
                <a:schemeClr val="accent6"/>
              </a:solidFill>
              <a:latin typeface="Wells Fargo Sans Light" panose="020B0403020203020204" pitchFamily="34" charset="0"/>
              <a:cs typeface="Arial" charset="0"/>
            </a:endParaRP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latin typeface="Wells Fargo Sans SemiBold" panose="020B0703020203020204" pitchFamily="34" charset="0"/>
                <a:cs typeface="Arial" charset="0"/>
              </a:rPr>
              <a:t>Payroll</a:t>
            </a:r>
            <a:endParaRPr lang="en-US" altLang="en-US" dirty="0">
              <a:solidFill>
                <a:schemeClr val="accent6"/>
              </a:solidFill>
              <a:latin typeface="Wells Fargo Sans Light" panose="020B0403020203020204" pitchFamily="34" charset="0"/>
              <a:cs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CA050-DB0A-478B-A8CF-F899F046DB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1891EA-CB20-40A5-A29D-B031E6DAE6C7}"/>
              </a:ext>
            </a:extLst>
          </p:cNvPr>
          <p:cNvSpPr/>
          <p:nvPr/>
        </p:nvSpPr>
        <p:spPr>
          <a:xfrm>
            <a:off x="466533" y="1603295"/>
            <a:ext cx="11258934" cy="679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610AC-57FA-4D2F-B768-4E1F7BACAD4A}"/>
              </a:ext>
            </a:extLst>
          </p:cNvPr>
          <p:cNvSpPr/>
          <p:nvPr/>
        </p:nvSpPr>
        <p:spPr>
          <a:xfrm>
            <a:off x="457200" y="1539433"/>
            <a:ext cx="11268268" cy="807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2400" dirty="0">
                <a:solidFill>
                  <a:srgbClr val="141414"/>
                </a:solidFill>
                <a:latin typeface="Wells Fargo Sans Light" panose="020B0403020203020204" pitchFamily="34" charset="0"/>
                <a:cs typeface="Arial" charset="0"/>
              </a:rPr>
              <a:t>Sophisticated fraudsters    </a:t>
            </a:r>
            <a:r>
              <a:rPr lang="en-US" altLang="en-US" sz="2400" dirty="0">
                <a:solidFill>
                  <a:schemeClr val="tx1"/>
                </a:solidFill>
                <a:latin typeface="Wells Fargo Sans SemiBold" panose="020B0703020203020204" pitchFamily="34" charset="0"/>
                <a:cs typeface="Arial" charset="0"/>
              </a:rPr>
              <a:t>+</a:t>
            </a:r>
            <a:r>
              <a:rPr lang="en-US" altLang="en-US" sz="2400" dirty="0">
                <a:solidFill>
                  <a:schemeClr val="tx1"/>
                </a:solidFill>
                <a:latin typeface="Wells Fargo Sans Light" panose="020B0403020203020204" pitchFamily="34" charset="0"/>
                <a:cs typeface="Arial" charset="0"/>
              </a:rPr>
              <a:t>    time and patience    </a:t>
            </a:r>
            <a:r>
              <a:rPr lang="en-US" altLang="en-US" sz="2400" dirty="0">
                <a:solidFill>
                  <a:schemeClr val="tx1"/>
                </a:solidFill>
                <a:latin typeface="Wells Fargo Sans SemiBold" panose="020B0703020203020204" pitchFamily="34" charset="0"/>
                <a:cs typeface="Arial" charset="0"/>
              </a:rPr>
              <a:t>=</a:t>
            </a:r>
            <a:r>
              <a:rPr lang="en-US" altLang="en-US" sz="2400" dirty="0">
                <a:solidFill>
                  <a:schemeClr val="tx1"/>
                </a:solidFill>
                <a:latin typeface="Wells Fargo Sans Light" panose="020B0403020203020204" pitchFamily="34" charset="0"/>
                <a:cs typeface="Arial" charset="0"/>
              </a:rPr>
              <a:t>    </a:t>
            </a:r>
            <a:r>
              <a:rPr lang="en-US" altLang="en-US" sz="2400" dirty="0">
                <a:solidFill>
                  <a:schemeClr val="accent1"/>
                </a:solidFill>
                <a:latin typeface="Wells Fargo Sans SemiBold" panose="020B0703020203020204" pitchFamily="34" charset="0"/>
                <a:cs typeface="Arial" charset="0"/>
              </a:rPr>
              <a:t>significant losses</a:t>
            </a:r>
            <a:r>
              <a:rPr lang="en-US" altLang="en-US" sz="2400" dirty="0">
                <a:solidFill>
                  <a:srgbClr val="141414"/>
                </a:solidFill>
                <a:latin typeface="Wells Fargo Sans SemiBold" panose="020B0703020203020204" pitchFamily="34" charset="0"/>
                <a:cs typeface="Arial" charset="0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66D863-064C-46D7-A103-CB63F000562C}"/>
              </a:ext>
            </a:extLst>
          </p:cNvPr>
          <p:cNvCxnSpPr>
            <a:cxnSpLocks/>
          </p:cNvCxnSpPr>
          <p:nvPr/>
        </p:nvCxnSpPr>
        <p:spPr>
          <a:xfrm>
            <a:off x="466533" y="1540694"/>
            <a:ext cx="11235655" cy="0"/>
          </a:xfrm>
          <a:prstGeom prst="line">
            <a:avLst/>
          </a:prstGeom>
          <a:ln w="6350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79A5A5-0BB6-4E85-B9DD-3247816E9750}"/>
              </a:ext>
            </a:extLst>
          </p:cNvPr>
          <p:cNvCxnSpPr>
            <a:cxnSpLocks/>
          </p:cNvCxnSpPr>
          <p:nvPr/>
        </p:nvCxnSpPr>
        <p:spPr>
          <a:xfrm>
            <a:off x="466533" y="2345188"/>
            <a:ext cx="11235655" cy="0"/>
          </a:xfrm>
          <a:prstGeom prst="line">
            <a:avLst/>
          </a:prstGeom>
          <a:ln w="6350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CDD134C0-354E-4721-B38E-458623DF1E1B}"/>
              </a:ext>
            </a:extLst>
          </p:cNvPr>
          <p:cNvSpPr/>
          <p:nvPr/>
        </p:nvSpPr>
        <p:spPr>
          <a:xfrm>
            <a:off x="487680" y="2953471"/>
            <a:ext cx="3444238" cy="807017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Wells Fargo Sans SemiBold" panose="020B0703020203020204" pitchFamily="34" charset="0"/>
              </a:rPr>
              <a:t>How </a:t>
            </a:r>
            <a:r>
              <a:rPr lang="en-US" sz="2000" dirty="0">
                <a:latin typeface="Wells Fargo Sans Light" panose="020B0403020203020204" pitchFamily="34" charset="0"/>
              </a:rPr>
              <a:t>they target you</a:t>
            </a: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C18533BB-85AF-4A4C-B5FD-CC1A6CF6C383}"/>
              </a:ext>
            </a:extLst>
          </p:cNvPr>
          <p:cNvSpPr/>
          <p:nvPr/>
        </p:nvSpPr>
        <p:spPr>
          <a:xfrm>
            <a:off x="4373881" y="2953471"/>
            <a:ext cx="3444238" cy="8070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Wells Fargo Sans SemiBold" panose="020B0703020203020204" pitchFamily="34" charset="0"/>
              </a:rPr>
              <a:t>Why</a:t>
            </a:r>
            <a:r>
              <a:rPr lang="en-US" sz="2000" dirty="0">
                <a:latin typeface="Wells Fargo Sans Light" panose="020B0403020203020204" pitchFamily="34" charset="0"/>
              </a:rPr>
              <a:t> it works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5E6C92CC-BE8F-42D1-BC0E-40F01C7D8493}"/>
              </a:ext>
            </a:extLst>
          </p:cNvPr>
          <p:cNvSpPr/>
          <p:nvPr/>
        </p:nvSpPr>
        <p:spPr>
          <a:xfrm>
            <a:off x="8260082" y="2953471"/>
            <a:ext cx="3444238" cy="8070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Wells Fargo Sans SemiBold" panose="020B0703020203020204" pitchFamily="34" charset="0"/>
              </a:rPr>
              <a:t>Types</a:t>
            </a:r>
            <a:r>
              <a:rPr lang="en-US" sz="2000" dirty="0">
                <a:solidFill>
                  <a:schemeClr val="bg1"/>
                </a:solidFill>
                <a:latin typeface="Wells Fargo Sans Light" panose="020B0403020203020204" pitchFamily="34" charset="0"/>
              </a:rPr>
              <a:t> of imposter fraud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3058BE-A398-4DFF-97FA-1B8FFB1D16C4}"/>
              </a:ext>
            </a:extLst>
          </p:cNvPr>
          <p:cNvCxnSpPr>
            <a:cxnSpLocks/>
          </p:cNvCxnSpPr>
          <p:nvPr/>
        </p:nvCxnSpPr>
        <p:spPr>
          <a:xfrm>
            <a:off x="466533" y="3828367"/>
            <a:ext cx="11235655" cy="0"/>
          </a:xfrm>
          <a:prstGeom prst="line">
            <a:avLst/>
          </a:prstGeom>
          <a:ln w="6350">
            <a:solidFill>
              <a:srgbClr val="969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290B997-5F1F-65B4-5341-38DF2B9F297C}"/>
              </a:ext>
            </a:extLst>
          </p:cNvPr>
          <p:cNvSpPr txBox="1"/>
          <p:nvPr/>
        </p:nvSpPr>
        <p:spPr>
          <a:xfrm>
            <a:off x="11048214" y="5458120"/>
            <a:ext cx="686586" cy="6787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7964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BEC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F85C7-EC28-5C4D-9577-C5634B07539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E74DFF-0908-4850-B893-6CC2C26481A2}"/>
              </a:ext>
            </a:extLst>
          </p:cNvPr>
          <p:cNvGrpSpPr/>
          <p:nvPr/>
        </p:nvGrpSpPr>
        <p:grpSpPr>
          <a:xfrm>
            <a:off x="1879500" y="1659197"/>
            <a:ext cx="9076563" cy="5071269"/>
            <a:chOff x="1879500" y="1659197"/>
            <a:chExt cx="9076563" cy="5071269"/>
          </a:xfrm>
        </p:grpSpPr>
        <p:sp>
          <p:nvSpPr>
            <p:cNvPr id="8" name="Parallelogram 7"/>
            <p:cNvSpPr/>
            <p:nvPr/>
          </p:nvSpPr>
          <p:spPr>
            <a:xfrm>
              <a:off x="3062445" y="2580065"/>
              <a:ext cx="1947392" cy="1122309"/>
            </a:xfrm>
            <a:prstGeom prst="parallelogram">
              <a:avLst>
                <a:gd name="adj" fmla="val 474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>
              <a:off x="2475033" y="3829196"/>
              <a:ext cx="1947392" cy="1122309"/>
            </a:xfrm>
            <a:prstGeom prst="parallelogram">
              <a:avLst>
                <a:gd name="adj" fmla="val 474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D4C75A-DA1D-4A1D-A531-D6E5681F34AA}"/>
                </a:ext>
              </a:extLst>
            </p:cNvPr>
            <p:cNvGrpSpPr/>
            <p:nvPr/>
          </p:nvGrpSpPr>
          <p:grpSpPr>
            <a:xfrm>
              <a:off x="3197789" y="1659197"/>
              <a:ext cx="2532558" cy="5071269"/>
              <a:chOff x="3197789" y="1659197"/>
              <a:chExt cx="2532558" cy="5071269"/>
            </a:xfrm>
          </p:grpSpPr>
          <p:sp>
            <p:nvSpPr>
              <p:cNvPr id="19" name="Parallelogram 18"/>
              <p:cNvSpPr>
                <a:spLocks noChangeAspect="1"/>
              </p:cNvSpPr>
              <p:nvPr/>
            </p:nvSpPr>
            <p:spPr>
              <a:xfrm>
                <a:off x="3197789" y="1953758"/>
                <a:ext cx="2310308" cy="4480560"/>
              </a:xfrm>
              <a:prstGeom prst="parallelogram">
                <a:avLst>
                  <a:gd name="adj" fmla="val 9198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rgbClr val="787070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ells Fargo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464025">
                <a:off x="3299770" y="5775660"/>
                <a:ext cx="427997" cy="9548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rgbClr val="787070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ells Fargo Sans" panose="020B05030202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527874">
                <a:off x="5302350" y="1659197"/>
                <a:ext cx="427997" cy="774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rgbClr val="787070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ells Fargo Sans" panose="020B05030202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Parallelogram 11"/>
            <p:cNvSpPr/>
            <p:nvPr/>
          </p:nvSpPr>
          <p:spPr>
            <a:xfrm>
              <a:off x="4592119" y="2324798"/>
              <a:ext cx="6363944" cy="1122309"/>
            </a:xfrm>
            <a:prstGeom prst="parallelogram">
              <a:avLst>
                <a:gd name="adj" fmla="val 474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rgbClr val="787070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4003850" y="3565808"/>
              <a:ext cx="6363944" cy="1122309"/>
            </a:xfrm>
            <a:prstGeom prst="parallelogram">
              <a:avLst>
                <a:gd name="adj" fmla="val 474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77666" y="2662628"/>
              <a:ext cx="3622537" cy="4466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ells Fargo Sans" panose="020B0503020203020204" pitchFamily="34" charset="0"/>
                  <a:ea typeface="+mn-ea"/>
                  <a:cs typeface="+mn-cs"/>
                </a:rPr>
                <a:t>19,954 BEC complaints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4476" y="3903638"/>
              <a:ext cx="3769722" cy="4466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ells Fargo Sans" panose="020B0503020203020204" pitchFamily="34" charset="0"/>
                  <a:ea typeface="+mn-ea"/>
                  <a:cs typeface="+mn-cs"/>
                </a:rPr>
                <a:t>$2.4 billion in total adjusted loss</a:t>
              </a:r>
            </a:p>
          </p:txBody>
        </p:sp>
        <p:sp>
          <p:nvSpPr>
            <p:cNvPr id="25" name="Parallelogram 24"/>
            <p:cNvSpPr/>
            <p:nvPr/>
          </p:nvSpPr>
          <p:spPr>
            <a:xfrm>
              <a:off x="1879500" y="5070206"/>
              <a:ext cx="1947392" cy="1122309"/>
            </a:xfrm>
            <a:prstGeom prst="parallelogram">
              <a:avLst>
                <a:gd name="adj" fmla="val 474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Parallelogram 25"/>
            <p:cNvSpPr/>
            <p:nvPr/>
          </p:nvSpPr>
          <p:spPr>
            <a:xfrm>
              <a:off x="3417096" y="4806817"/>
              <a:ext cx="6363944" cy="1122309"/>
            </a:xfrm>
            <a:prstGeom prst="parallelogram">
              <a:avLst>
                <a:gd name="adj" fmla="val 474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11286" y="5144648"/>
              <a:ext cx="4352912" cy="4466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ells Fargo Sans" panose="020B0503020203020204" pitchFamily="34" charset="0"/>
                  <a:ea typeface="+mn-ea"/>
                  <a:cs typeface="+mn-cs"/>
                </a:rPr>
                <a:t>$120,000 average loss per incident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4042" y="2839122"/>
              <a:ext cx="604195" cy="60419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6630" y="4088253"/>
              <a:ext cx="604195" cy="60419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8536" y="5329263"/>
              <a:ext cx="509321" cy="604195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64F963D-11DA-4A08-AADC-304F0E8F8D05}"/>
              </a:ext>
            </a:extLst>
          </p:cNvPr>
          <p:cNvSpPr/>
          <p:nvPr/>
        </p:nvSpPr>
        <p:spPr>
          <a:xfrm>
            <a:off x="0" y="1157220"/>
            <a:ext cx="12192000" cy="583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445" y="1278157"/>
            <a:ext cx="5958348" cy="7934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According to the FBI Internet Crime Report for 2021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022C56-7DDA-490C-B700-0020A176B6F1}"/>
              </a:ext>
            </a:extLst>
          </p:cNvPr>
          <p:cNvSpPr/>
          <p:nvPr/>
        </p:nvSpPr>
        <p:spPr>
          <a:xfrm>
            <a:off x="9940597" y="3532382"/>
            <a:ext cx="1293008" cy="1293008"/>
          </a:xfrm>
          <a:prstGeom prst="ellipse">
            <a:avLst/>
          </a:prstGeom>
          <a:solidFill>
            <a:schemeClr val="accent6"/>
          </a:solidFill>
          <a:ln w="53975">
            <a:solidFill>
              <a:schemeClr val="bg1"/>
            </a:solidFill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up </a:t>
            </a:r>
            <a:r>
              <a:rPr lang="en-US" sz="2000" dirty="0">
                <a:solidFill>
                  <a:srgbClr val="FFFFFF"/>
                </a:solidFill>
                <a:latin typeface="Wells Fargo Sans SemiBold" panose="020B0703020203020204" pitchFamily="34" charset="0"/>
              </a:rPr>
              <a:t>33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SemiBold" panose="020B0703020203020204" pitchFamily="34" charset="0"/>
                <a:ea typeface="+mn-ea"/>
                <a:cs typeface="+mn-cs"/>
              </a:rPr>
              <a:t>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from 2020</a:t>
            </a:r>
          </a:p>
        </p:txBody>
      </p:sp>
    </p:spTree>
    <p:extLst>
      <p:ext uri="{BB962C8B-B14F-4D97-AF65-F5344CB8AC3E}">
        <p14:creationId xmlns:p14="http://schemas.microsoft.com/office/powerpoint/2010/main" val="31940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76973" y="2139516"/>
            <a:ext cx="4196686" cy="419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8031420" y="1910687"/>
            <a:ext cx="4147051" cy="4947313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7190A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t>Accounts Payable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departments were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reported as the most targeted area for BEC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9B6DCF-A188-7E40-B34D-B3FAFD80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Departments most vulnerable to BEC fraud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76D65A-9B5A-CB48-9E94-8D97D5741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F85C7-EC28-5C4D-9577-C5634B07539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528549"/>
            <a:ext cx="8225051" cy="5663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Percentage of organizations impacted by department type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57200" y="1910686"/>
            <a:ext cx="11734800" cy="0"/>
          </a:xfrm>
          <a:prstGeom prst="line">
            <a:avLst/>
          </a:prstGeom>
          <a:ln w="6350" cap="sq">
            <a:solidFill>
              <a:srgbClr val="BCBBBA"/>
            </a:solidFill>
          </a:ln>
        </p:spPr>
        <p:style>
          <a:lnRef idx="1">
            <a:srgbClr val="787070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" name="TextBox 3"/>
          <p:cNvSpPr txBox="1"/>
          <p:nvPr/>
        </p:nvSpPr>
        <p:spPr>
          <a:xfrm>
            <a:off x="2547944" y="5673833"/>
            <a:ext cx="1654745" cy="3521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AP  |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t>58%</a:t>
            </a:r>
          </a:p>
        </p:txBody>
      </p:sp>
      <p:sp>
        <p:nvSpPr>
          <p:cNvPr id="16" name="Oval 15"/>
          <p:cNvSpPr/>
          <p:nvPr/>
        </p:nvSpPr>
        <p:spPr>
          <a:xfrm>
            <a:off x="2149015" y="2139516"/>
            <a:ext cx="2452602" cy="24481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rgbClr val="787070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81561" y="2139516"/>
            <a:ext cx="1787510" cy="17875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97195" y="2139516"/>
            <a:ext cx="1356243" cy="13562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ells Fargo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134" y="4061245"/>
            <a:ext cx="2504365" cy="3934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Treasury  |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t>15%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23134" y="2509825"/>
            <a:ext cx="2504365" cy="3934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AR, HR, and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Procurement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t>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3134" y="3528192"/>
            <a:ext cx="2504365" cy="3934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 Light" panose="020B0403020203020204" pitchFamily="34" charset="0"/>
                <a:ea typeface="+mn-ea"/>
                <a:cs typeface="+mn-cs"/>
              </a:rPr>
              <a:t>C-Suite  |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t>7%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2E79F7-A96D-44C2-A1E0-BCA249965B96}"/>
              </a:ext>
            </a:extLst>
          </p:cNvPr>
          <p:cNvSpPr txBox="1"/>
          <p:nvPr/>
        </p:nvSpPr>
        <p:spPr>
          <a:xfrm>
            <a:off x="456566" y="6510215"/>
            <a:ext cx="7587749" cy="238369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Wells Fargo Sans" panose="020B0503020203020204" pitchFamily="34" charset="0"/>
                <a:ea typeface="+mn-ea"/>
                <a:cs typeface="+mn-cs"/>
              </a:rPr>
              <a:t>Source: Association for Financial Professionals, 2022 AFP® Payments Fraud and Control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A2339-99EF-6611-9FEE-594B5928C096}"/>
              </a:ext>
            </a:extLst>
          </p:cNvPr>
          <p:cNvSpPr txBox="1"/>
          <p:nvPr/>
        </p:nvSpPr>
        <p:spPr>
          <a:xfrm>
            <a:off x="11048214" y="5458120"/>
            <a:ext cx="686586" cy="6787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940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ls Fargo CB CIB 2020">
  <a:themeElements>
    <a:clrScheme name="Wells Fargo CB CIB 2020 Colors">
      <a:dk1>
        <a:srgbClr val="141414"/>
      </a:dk1>
      <a:lt1>
        <a:srgbClr val="FFFFFF"/>
      </a:lt1>
      <a:dk2>
        <a:srgbClr val="706D6B"/>
      </a:dk2>
      <a:lt2>
        <a:srgbClr val="E1E1E1"/>
      </a:lt2>
      <a:accent1>
        <a:srgbClr val="B42D19"/>
      </a:accent1>
      <a:accent2>
        <a:srgbClr val="87190A"/>
      </a:accent2>
      <a:accent3>
        <a:srgbClr val="640A4B"/>
      </a:accent3>
      <a:accent4>
        <a:srgbClr val="5A469B"/>
      </a:accent4>
      <a:accent5>
        <a:srgbClr val="352B6B"/>
      </a:accent5>
      <a:accent6>
        <a:srgbClr val="403C3A"/>
      </a:accent6>
      <a:hlink>
        <a:srgbClr val="5A469B"/>
      </a:hlink>
      <a:folHlink>
        <a:srgbClr val="5A469B"/>
      </a:folHlink>
    </a:clrScheme>
    <a:fontScheme name="Wells Fargo CB CIB 2020 Fonts">
      <a:majorFont>
        <a:latin typeface="Wells Fargo Serif Display" panose="02040403040405020204" pitchFamily="18" charset="0"/>
        <a:ea typeface=""/>
        <a:cs typeface=""/>
      </a:majorFont>
      <a:minorFont>
        <a:latin typeface="Wells Fargo Sans" panose="020B0503020203020204" pitchFamily="34" charset="0"/>
        <a:ea typeface=""/>
        <a:cs typeface=""/>
      </a:minorFont>
    </a:fontScheme>
    <a:fmtScheme name="Wells Fargo CB CIB 2020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800"/>
        </a:defPPr>
      </a:lstStyle>
      <a:style>
        <a:lnRef idx="0">
          <a:srgbClr val="787070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rgbClr val="787070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00000"/>
          </a:lnSpc>
          <a:spcBef>
            <a:spcPts val="1200"/>
          </a:spcBef>
          <a:buSzPct val="100000"/>
          <a:buFont typeface="Wells Fargo Sans"/>
          <a:buChar char="•"/>
          <a:defRPr sz="1800"/>
        </a:defPPr>
      </a:lstStyle>
    </a:txDef>
  </a:objectDefaults>
  <a:extraClrSchemeLst/>
  <a:custClrLst>
    <a:custClr name="WF Graphite">
      <a:srgbClr val="403C3A"/>
    </a:custClr>
    <a:custClr name="WF Graphite Tint 1">
      <a:srgbClr val="706D6B"/>
    </a:custClr>
    <a:custClr name="WF Graphite Tint 2">
      <a:srgbClr val="969493"/>
    </a:custClr>
    <a:custClr name="WF Graphite Tint 3">
      <a:srgbClr val="BCBBBA"/>
    </a:custClr>
    <a:custClr name="WF Graphite Tint 4">
      <a:srgbClr val="E1E1E1"/>
    </a:custClr>
    <a:custClr name="White">
      <a:srgbClr val="FFFFFF"/>
    </a:custClr>
    <a:custClr name="WF Black">
      <a:srgbClr val="141414"/>
    </a:custClr>
    <a:custClr name="WF Yellow">
      <a:srgbClr val="FFD100"/>
    </a:custClr>
    <a:custClr name="WF Red">
      <a:srgbClr val="D71E28"/>
    </a:custClr>
    <a:custClr name="Indicator Green">
      <a:srgbClr val="178757"/>
    </a:custClr>
    <a:custClr name="WF Coral Dark 2">
      <a:srgbClr val="87190A"/>
    </a:custClr>
    <a:custClr name="WF Coral Dark 1">
      <a:srgbClr val="B42D19"/>
    </a:custClr>
    <a:custClr name="WF Coral">
      <a:srgbClr val="D73F26"/>
    </a:custClr>
    <a:custClr name="WF Coral Light 1">
      <a:srgbClr val="FF755E"/>
    </a:custClr>
    <a:custClr name="WF Coral Light 2">
      <a:srgbClr val="FFB1A6"/>
    </a:custClr>
    <a:custClr name="WF Purple Dark 2">
      <a:srgbClr val="640A4B"/>
    </a:custClr>
    <a:custClr name="WF Purple Dark 1">
      <a:srgbClr val="871469"/>
    </a:custClr>
    <a:custClr name="WF Purple">
      <a:srgbClr val="AA1E87"/>
    </a:custClr>
    <a:custClr name="WF Purple Light 1">
      <a:srgbClr val="D169B8"/>
    </a:custClr>
    <a:custClr name="WF Purple Light 2">
      <a:srgbClr val="F2A5DC"/>
    </a:custClr>
    <a:custClr name="WF Indigo Dark 2">
      <a:srgbClr val="352B6B"/>
    </a:custClr>
    <a:custClr name="WF Indigo Dark 1">
      <a:srgbClr val="463782"/>
    </a:custClr>
    <a:custClr name="WF Indigo">
      <a:srgbClr val="5A469B"/>
    </a:custClr>
    <a:custClr name="WF Indigo Light 1">
      <a:srgbClr val="9A89D9"/>
    </a:custClr>
    <a:custClr name="WF Indigo Light 2">
      <a:srgbClr val="BFB3F2"/>
    </a:custClr>
    <a:custClr name="WF Pink Dark 2">
      <a:srgbClr val="6E142D"/>
    </a:custClr>
    <a:custClr name="WF Pink Dark 1">
      <a:srgbClr val="9B2341"/>
    </a:custClr>
    <a:custClr name="WF Pink">
      <a:srgbClr val="C83255"/>
    </a:custClr>
    <a:custClr name="WF Pink Light 1">
      <a:srgbClr val="F26D91"/>
    </a:custClr>
    <a:custClr name="WF Pink Light 2">
      <a:srgbClr val="FFA6BE"/>
    </a:custClr>
    <a:custClr name="WF Orange Dark 2">
      <a:srgbClr val="873100"/>
    </a:custClr>
    <a:custClr name="WF Orange Dark 1">
      <a:srgbClr val="A93E00"/>
    </a:custClr>
    <a:custClr name="WF Orange">
      <a:srgbClr val="EB691E"/>
    </a:custClr>
    <a:custClr name="WF Orange Light 1">
      <a:srgbClr val="FF9657"/>
    </a:custClr>
    <a:custClr name="WF Orange Light 2">
      <a:srgbClr val="FFC5A3"/>
    </a:custClr>
    <a:custClr name="WF Violet Dark 2">
      <a:srgbClr val="5A1E64"/>
    </a:custClr>
    <a:custClr name="WF Violet Dark 1">
      <a:srgbClr val="64287D"/>
    </a:custClr>
    <a:custClr name="WF Violet">
      <a:srgbClr val="823291"/>
    </a:custClr>
    <a:custClr name="WF Violet Light 1">
      <a:srgbClr val="BB70CC"/>
    </a:custClr>
    <a:custClr name="WF Violet Light 2">
      <a:srgbClr val="E5A2F2"/>
    </a:custClr>
  </a:custClrLst>
  <a:extLst>
    <a:ext uri="{05A4C25C-085E-4340-85A3-A5531E510DB2}">
      <thm15:themeFamily xmlns:thm15="http://schemas.microsoft.com/office/thememl/2012/main" name="WF_CB_CIB_PowerPoint_16x9_WFFontsEmbedded_F3" id="{26A15013-F5A2-4867-BD29-B4D3349BD543}" vid="{24C7B379-A756-45CD-B049-5D33CBA1972F}"/>
    </a:ext>
  </a:extLst>
</a:theme>
</file>

<file path=ppt/theme/theme2.xml><?xml version="1.0" encoding="utf-8"?>
<a:theme xmlns:a="http://schemas.openxmlformats.org/drawingml/2006/main" name="1_Wells Fargo CB CIB 2020">
  <a:themeElements>
    <a:clrScheme name="Wells Fargo CB CIB 2020 Colors">
      <a:dk1>
        <a:srgbClr val="141414"/>
      </a:dk1>
      <a:lt1>
        <a:srgbClr val="FFFFFF"/>
      </a:lt1>
      <a:dk2>
        <a:srgbClr val="706D6B"/>
      </a:dk2>
      <a:lt2>
        <a:srgbClr val="E1E1E1"/>
      </a:lt2>
      <a:accent1>
        <a:srgbClr val="B42D19"/>
      </a:accent1>
      <a:accent2>
        <a:srgbClr val="87190A"/>
      </a:accent2>
      <a:accent3>
        <a:srgbClr val="640A4B"/>
      </a:accent3>
      <a:accent4>
        <a:srgbClr val="5A469B"/>
      </a:accent4>
      <a:accent5>
        <a:srgbClr val="352B6B"/>
      </a:accent5>
      <a:accent6>
        <a:srgbClr val="403C3A"/>
      </a:accent6>
      <a:hlink>
        <a:srgbClr val="5A469B"/>
      </a:hlink>
      <a:folHlink>
        <a:srgbClr val="5A469B"/>
      </a:folHlink>
    </a:clrScheme>
    <a:fontScheme name="Wells Fargo CB CIB 2020 Fonts">
      <a:majorFont>
        <a:latin typeface="Wells Fargo Serif Display" panose="02040403040405020204" pitchFamily="18" charset="0"/>
        <a:ea typeface=""/>
        <a:cs typeface=""/>
      </a:majorFont>
      <a:minorFont>
        <a:latin typeface="Wells Fargo Sans" panose="020B0503020203020204" pitchFamily="34" charset="0"/>
        <a:ea typeface=""/>
        <a:cs typeface=""/>
      </a:minorFont>
    </a:fontScheme>
    <a:fmtScheme name="Wells Fargo CB CIB 2020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800"/>
        </a:defPPr>
      </a:lstStyle>
      <a:style>
        <a:lnRef idx="0">
          <a:srgbClr val="787070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rgbClr val="787070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00000"/>
          </a:lnSpc>
          <a:spcBef>
            <a:spcPts val="1200"/>
          </a:spcBef>
          <a:buSzPct val="100000"/>
          <a:buFont typeface="Wells Fargo Sans"/>
          <a:buChar char="•"/>
          <a:defRPr sz="1800"/>
        </a:defPPr>
      </a:lstStyle>
    </a:txDef>
  </a:objectDefaults>
  <a:extraClrSchemeLst/>
  <a:custClrLst>
    <a:custClr name="WF Graphite">
      <a:srgbClr val="403C3A"/>
    </a:custClr>
    <a:custClr name="WF Graphite Tint 1">
      <a:srgbClr val="706D6B"/>
    </a:custClr>
    <a:custClr name="WF Graphite Tint 2">
      <a:srgbClr val="969493"/>
    </a:custClr>
    <a:custClr name="WF Graphite Tint 3">
      <a:srgbClr val="BCBBBA"/>
    </a:custClr>
    <a:custClr name="WF Graphite Tint 4">
      <a:srgbClr val="E1E1E1"/>
    </a:custClr>
    <a:custClr name="White">
      <a:srgbClr val="FFFFFF"/>
    </a:custClr>
    <a:custClr name="WF Black">
      <a:srgbClr val="141414"/>
    </a:custClr>
    <a:custClr name="WF Yellow">
      <a:srgbClr val="FFD100"/>
    </a:custClr>
    <a:custClr name="WF Red">
      <a:srgbClr val="D71E28"/>
    </a:custClr>
    <a:custClr name="Indicator Green">
      <a:srgbClr val="178757"/>
    </a:custClr>
    <a:custClr name="WF Coral Dark 2">
      <a:srgbClr val="87190A"/>
    </a:custClr>
    <a:custClr name="WF Coral Dark 1">
      <a:srgbClr val="B42D19"/>
    </a:custClr>
    <a:custClr name="WF Coral">
      <a:srgbClr val="D73F26"/>
    </a:custClr>
    <a:custClr name="WF Coral Light 1">
      <a:srgbClr val="FF755E"/>
    </a:custClr>
    <a:custClr name="WF Coral Light 2">
      <a:srgbClr val="FFB1A6"/>
    </a:custClr>
    <a:custClr name="WF Purple Dark 2">
      <a:srgbClr val="640A4B"/>
    </a:custClr>
    <a:custClr name="WF Purple Dark 1">
      <a:srgbClr val="871469"/>
    </a:custClr>
    <a:custClr name="WF Purple">
      <a:srgbClr val="AA1E87"/>
    </a:custClr>
    <a:custClr name="WF Purple Light 1">
      <a:srgbClr val="D169B8"/>
    </a:custClr>
    <a:custClr name="WF Purple Light 2">
      <a:srgbClr val="F2A5DC"/>
    </a:custClr>
    <a:custClr name="WF Indigo Dark 2">
      <a:srgbClr val="352B6B"/>
    </a:custClr>
    <a:custClr name="WF Indigo Dark 1">
      <a:srgbClr val="463782"/>
    </a:custClr>
    <a:custClr name="WF Indigo">
      <a:srgbClr val="5A469B"/>
    </a:custClr>
    <a:custClr name="WF Indigo Light 1">
      <a:srgbClr val="9A89D9"/>
    </a:custClr>
    <a:custClr name="WF Indigo Light 2">
      <a:srgbClr val="BFB3F2"/>
    </a:custClr>
    <a:custClr name="WF Pink Dark 2">
      <a:srgbClr val="6E142D"/>
    </a:custClr>
    <a:custClr name="WF Pink Dark 1">
      <a:srgbClr val="9B2341"/>
    </a:custClr>
    <a:custClr name="WF Pink">
      <a:srgbClr val="C83255"/>
    </a:custClr>
    <a:custClr name="WF Pink Light 1">
      <a:srgbClr val="F26D91"/>
    </a:custClr>
    <a:custClr name="WF Pink Light 2">
      <a:srgbClr val="FFA6BE"/>
    </a:custClr>
    <a:custClr name="WF Orange Dark 2">
      <a:srgbClr val="873100"/>
    </a:custClr>
    <a:custClr name="WF Orange Dark 1">
      <a:srgbClr val="A93E00"/>
    </a:custClr>
    <a:custClr name="WF Orange">
      <a:srgbClr val="EB691E"/>
    </a:custClr>
    <a:custClr name="WF Orange Light 1">
      <a:srgbClr val="FF9657"/>
    </a:custClr>
    <a:custClr name="WF Orange Light 2">
      <a:srgbClr val="FFC5A3"/>
    </a:custClr>
    <a:custClr name="WF Violet Dark 2">
      <a:srgbClr val="5A1E64"/>
    </a:custClr>
    <a:custClr name="WF Violet Dark 1">
      <a:srgbClr val="64287D"/>
    </a:custClr>
    <a:custClr name="WF Violet">
      <a:srgbClr val="823291"/>
    </a:custClr>
    <a:custClr name="WF Violet Light 1">
      <a:srgbClr val="BB70CC"/>
    </a:custClr>
    <a:custClr name="WF Violet Light 2">
      <a:srgbClr val="E5A2F2"/>
    </a:custClr>
  </a:custClrLst>
  <a:extLst>
    <a:ext uri="{05A4C25C-085E-4340-85A3-A5531E510DB2}">
      <thm15:themeFamily xmlns:thm15="http://schemas.microsoft.com/office/thememl/2012/main" name="WF_CB_CIB_PowerPoint_16x9_WFFontsEmbedded_F3" id="{26A15013-F5A2-4867-BD29-B4D3349BD543}" vid="{24C7B379-A756-45CD-B049-5D33CBA1972F}"/>
    </a:ext>
  </a:extLst>
</a:theme>
</file>

<file path=ppt/theme/theme3.xml><?xml version="1.0" encoding="utf-8"?>
<a:theme xmlns:a="http://schemas.openxmlformats.org/drawingml/2006/main" name="2_Wells Fargo CB CIB 2020">
  <a:themeElements>
    <a:clrScheme name="Wells Fargo CB CIB 2020 Colors">
      <a:dk1>
        <a:srgbClr val="141414"/>
      </a:dk1>
      <a:lt1>
        <a:srgbClr val="FFFFFF"/>
      </a:lt1>
      <a:dk2>
        <a:srgbClr val="706D6B"/>
      </a:dk2>
      <a:lt2>
        <a:srgbClr val="E1E1E1"/>
      </a:lt2>
      <a:accent1>
        <a:srgbClr val="B42D19"/>
      </a:accent1>
      <a:accent2>
        <a:srgbClr val="87190A"/>
      </a:accent2>
      <a:accent3>
        <a:srgbClr val="640A4B"/>
      </a:accent3>
      <a:accent4>
        <a:srgbClr val="5A469B"/>
      </a:accent4>
      <a:accent5>
        <a:srgbClr val="352B6B"/>
      </a:accent5>
      <a:accent6>
        <a:srgbClr val="403C3A"/>
      </a:accent6>
      <a:hlink>
        <a:srgbClr val="5A469B"/>
      </a:hlink>
      <a:folHlink>
        <a:srgbClr val="5A469B"/>
      </a:folHlink>
    </a:clrScheme>
    <a:fontScheme name="Wells Fargo CB CIB 2020 Fonts">
      <a:majorFont>
        <a:latin typeface="Wells Fargo Serif Display" panose="02040403040405020204" pitchFamily="18" charset="0"/>
        <a:ea typeface=""/>
        <a:cs typeface=""/>
      </a:majorFont>
      <a:minorFont>
        <a:latin typeface="Wells Fargo Sans" panose="020B0503020203020204" pitchFamily="34" charset="0"/>
        <a:ea typeface=""/>
        <a:cs typeface=""/>
      </a:minorFont>
    </a:fontScheme>
    <a:fmtScheme name="Wells Fargo CB CIB 2020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800"/>
        </a:defPPr>
      </a:lstStyle>
      <a:style>
        <a:lnRef idx="0">
          <a:srgbClr val="787070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rgbClr val="787070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00000"/>
          </a:lnSpc>
          <a:spcBef>
            <a:spcPts val="1200"/>
          </a:spcBef>
          <a:buSzPct val="100000"/>
          <a:buFont typeface="Wells Fargo Sans"/>
          <a:buChar char="•"/>
          <a:defRPr sz="1800"/>
        </a:defPPr>
      </a:lstStyle>
    </a:txDef>
  </a:objectDefaults>
  <a:extraClrSchemeLst/>
  <a:custClrLst>
    <a:custClr name="WF Graphite">
      <a:srgbClr val="403C3A"/>
    </a:custClr>
    <a:custClr name="WF Graphite Tint 1">
      <a:srgbClr val="706D6B"/>
    </a:custClr>
    <a:custClr name="WF Graphite Tint 2">
      <a:srgbClr val="969493"/>
    </a:custClr>
    <a:custClr name="WF Graphite Tint 3">
      <a:srgbClr val="BCBBBA"/>
    </a:custClr>
    <a:custClr name="WF Graphite Tint 4">
      <a:srgbClr val="E1E1E1"/>
    </a:custClr>
    <a:custClr name="White">
      <a:srgbClr val="FFFFFF"/>
    </a:custClr>
    <a:custClr name="WF Black">
      <a:srgbClr val="141414"/>
    </a:custClr>
    <a:custClr name="WF Yellow">
      <a:srgbClr val="FFD100"/>
    </a:custClr>
    <a:custClr name="WF Red">
      <a:srgbClr val="D71E28"/>
    </a:custClr>
    <a:custClr name="Indicator Green">
      <a:srgbClr val="178757"/>
    </a:custClr>
    <a:custClr name="WF Coral Dark 2">
      <a:srgbClr val="87190A"/>
    </a:custClr>
    <a:custClr name="WF Coral Dark 1">
      <a:srgbClr val="B42D19"/>
    </a:custClr>
    <a:custClr name="WF Coral">
      <a:srgbClr val="D73F26"/>
    </a:custClr>
    <a:custClr name="WF Coral Light 1">
      <a:srgbClr val="FF755E"/>
    </a:custClr>
    <a:custClr name="WF Coral Light 2">
      <a:srgbClr val="FFB1A6"/>
    </a:custClr>
    <a:custClr name="WF Purple Dark 2">
      <a:srgbClr val="640A4B"/>
    </a:custClr>
    <a:custClr name="WF Purple Dark 1">
      <a:srgbClr val="871469"/>
    </a:custClr>
    <a:custClr name="WF Purple">
      <a:srgbClr val="AA1E87"/>
    </a:custClr>
    <a:custClr name="WF Purple Light 1">
      <a:srgbClr val="D169B8"/>
    </a:custClr>
    <a:custClr name="WF Purple Light 2">
      <a:srgbClr val="F2A5DC"/>
    </a:custClr>
    <a:custClr name="WF Indigo Dark 2">
      <a:srgbClr val="352B6B"/>
    </a:custClr>
    <a:custClr name="WF Indigo Dark 1">
      <a:srgbClr val="463782"/>
    </a:custClr>
    <a:custClr name="WF Indigo">
      <a:srgbClr val="5A469B"/>
    </a:custClr>
    <a:custClr name="WF Indigo Light 1">
      <a:srgbClr val="9A89D9"/>
    </a:custClr>
    <a:custClr name="WF Indigo Light 2">
      <a:srgbClr val="BFB3F2"/>
    </a:custClr>
    <a:custClr name="WF Pink Dark 2">
      <a:srgbClr val="6E142D"/>
    </a:custClr>
    <a:custClr name="WF Pink Dark 1">
      <a:srgbClr val="9B2341"/>
    </a:custClr>
    <a:custClr name="WF Pink">
      <a:srgbClr val="C83255"/>
    </a:custClr>
    <a:custClr name="WF Pink Light 1">
      <a:srgbClr val="F26D91"/>
    </a:custClr>
    <a:custClr name="WF Pink Light 2">
      <a:srgbClr val="FFA6BE"/>
    </a:custClr>
    <a:custClr name="WF Orange Dark 2">
      <a:srgbClr val="873100"/>
    </a:custClr>
    <a:custClr name="WF Orange Dark 1">
      <a:srgbClr val="A93E00"/>
    </a:custClr>
    <a:custClr name="WF Orange">
      <a:srgbClr val="EB691E"/>
    </a:custClr>
    <a:custClr name="WF Orange Light 1">
      <a:srgbClr val="FF9657"/>
    </a:custClr>
    <a:custClr name="WF Orange Light 2">
      <a:srgbClr val="FFC5A3"/>
    </a:custClr>
    <a:custClr name="WF Violet Dark 2">
      <a:srgbClr val="5A1E64"/>
    </a:custClr>
    <a:custClr name="WF Violet Dark 1">
      <a:srgbClr val="64287D"/>
    </a:custClr>
    <a:custClr name="WF Violet">
      <a:srgbClr val="823291"/>
    </a:custClr>
    <a:custClr name="WF Violet Light 1">
      <a:srgbClr val="BB70CC"/>
    </a:custClr>
    <a:custClr name="WF Violet Light 2">
      <a:srgbClr val="E5A2F2"/>
    </a:custClr>
  </a:custClrLst>
  <a:extLst>
    <a:ext uri="{05A4C25C-085E-4340-85A3-A5531E510DB2}">
      <thm15:themeFamily xmlns:thm15="http://schemas.microsoft.com/office/thememl/2012/main" name="WF_CB_CIB_PowerPoint_16x9_WFFontsEmbedded_F3" id="{26A15013-F5A2-4867-BD29-B4D3349BD543}" vid="{24C7B379-A756-45CD-B049-5D33CBA197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VariableList UniqueId="e5699076-333b-46a0-ba6f-add179aff973" Name="System" ContentType="XML" MajorVersion="0" MinorVersion="1" isLocalCopy="False" IsBaseObject="False" DataSourceId="5d5087c5-fd36-4449-8850-4b27ab5664d1" DataSourceMajorVersion="0" DataSourceMinorVersion="1"/>
</file>

<file path=customXml/item2.xml><?xml version="1.0" encoding="utf-8"?>
<VariableListDefinition name="AD_HOC" displayName="AD_HOC" id="43e49850-fbdb-417e-a383-f649f0eb0e67" isdomainofvalue="False" dataSourceId="71df1d00-514e-4013-9b13-a782e28b0ed9"/>
</file>

<file path=customXml/item3.xml><?xml version="1.0" encoding="utf-8"?>
<VariableList UniqueId="43e49850-fbdb-417e-a383-f649f0eb0e67" Name="AD_HOC" ContentType="XML" MajorVersion="0" MinorVersion="1" isLocalCopy="False" IsBaseObject="False" DataSourceId="71df1d00-514e-4013-9b13-a782e28b0ed9" DataSourceMajorVersion="0" DataSourceMinorVersion="1"/>
</file>

<file path=customXml/item4.xml><?xml version="1.0" encoding="utf-8"?>
<VariableList UniqueId="9148b637-8891-4bbf-b5d3-0ec71e8a983e" Name="Computed" ContentType="XML" MajorVersion="0" MinorVersion="1" isLocalCopy="False" IsBaseObject="False" DataSourceId="e6ffdbb0-c409-4d59-a326-40c84beb426b" DataSourceMajorVersion="0" DataSourceMinorVersion="1"/>
</file>

<file path=customXml/item5.xml><?xml version="1.0" encoding="utf-8"?>
<VariableListDefinition name="System" displayName="System" id="e5699076-333b-46a0-ba6f-add179aff973" isdomainofvalue="False" dataSourceId="5d5087c5-fd36-4449-8850-4b27ab5664d1"/>
</file>

<file path=customXml/item6.xml><?xml version="1.0" encoding="utf-8"?>
<FreestylePackInfo ReferencePageId="9799ea6f-b1ae-4463-a5dc-484682370d31" ReferenceProviderType="Workspace" ReferenceContentId="4d5ab7d2-54d2-4c42-bece-de0e79ed6d64" ReferenceContentVersionId="4e914447-f120-4ee8-805a-7ec641f21132" ReferenceMajorVersion="15" ReferenceMinorVersion="0"/>
</file>

<file path=customXml/item7.xml><?xml version="1.0" encoding="utf-8"?>
<AllExternalAdhocVariableMappings/>
</file>

<file path=customXml/item8.xml><?xml version="1.0" encoding="utf-8"?>
<VariableListDefinition name="Computed" displayName="Computed" id="9148b637-8891-4bbf-b5d3-0ec71e8a983e" isdomainofvalue="False" dataSourceId="e6ffdbb0-c409-4d59-a326-40c84beb426b"/>
</file>

<file path=customXml/itemProps1.xml><?xml version="1.0" encoding="utf-8"?>
<ds:datastoreItem xmlns:ds="http://schemas.openxmlformats.org/officeDocument/2006/customXml" ds:itemID="{C1B0AA4D-1EF4-4A39-AE08-192057E432B0}">
  <ds:schemaRefs/>
</ds:datastoreItem>
</file>

<file path=customXml/itemProps2.xml><?xml version="1.0" encoding="utf-8"?>
<ds:datastoreItem xmlns:ds="http://schemas.openxmlformats.org/officeDocument/2006/customXml" ds:itemID="{3B298316-2354-4107-B92C-063147C41AAB}">
  <ds:schemaRefs/>
</ds:datastoreItem>
</file>

<file path=customXml/itemProps3.xml><?xml version="1.0" encoding="utf-8"?>
<ds:datastoreItem xmlns:ds="http://schemas.openxmlformats.org/officeDocument/2006/customXml" ds:itemID="{950BAAB6-35EB-424B-8E2A-6D5259B14F32}">
  <ds:schemaRefs/>
</ds:datastoreItem>
</file>

<file path=customXml/itemProps4.xml><?xml version="1.0" encoding="utf-8"?>
<ds:datastoreItem xmlns:ds="http://schemas.openxmlformats.org/officeDocument/2006/customXml" ds:itemID="{A71E9656-6F90-4635-88ED-B87E14D6FEE1}">
  <ds:schemaRefs/>
</ds:datastoreItem>
</file>

<file path=customXml/itemProps5.xml><?xml version="1.0" encoding="utf-8"?>
<ds:datastoreItem xmlns:ds="http://schemas.openxmlformats.org/officeDocument/2006/customXml" ds:itemID="{1A20CE92-BD81-4622-AEFC-495444718977}">
  <ds:schemaRefs/>
</ds:datastoreItem>
</file>

<file path=customXml/itemProps6.xml><?xml version="1.0" encoding="utf-8"?>
<ds:datastoreItem xmlns:ds="http://schemas.openxmlformats.org/officeDocument/2006/customXml" ds:itemID="{E878FF07-6D97-4C25-8A46-FBFE799FCCDE}">
  <ds:schemaRefs/>
</ds:datastoreItem>
</file>

<file path=customXml/itemProps7.xml><?xml version="1.0" encoding="utf-8"?>
<ds:datastoreItem xmlns:ds="http://schemas.openxmlformats.org/officeDocument/2006/customXml" ds:itemID="{2C1F7E54-0649-4AE3-BAB0-1600D610AFC9}">
  <ds:schemaRefs/>
</ds:datastoreItem>
</file>

<file path=customXml/itemProps8.xml><?xml version="1.0" encoding="utf-8"?>
<ds:datastoreItem xmlns:ds="http://schemas.openxmlformats.org/officeDocument/2006/customXml" ds:itemID="{31A333DC-5692-43B2-9E15-08CE73110B5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WF_CB_CIB_PowerPoint_16x9_WFFontsEmbedded_F3</Template>
  <TotalTime>0</TotalTime>
  <Words>1855</Words>
  <Application>Microsoft Office PowerPoint</Application>
  <PresentationFormat>Widescreen</PresentationFormat>
  <Paragraphs>248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Wingdings</vt:lpstr>
      <vt:lpstr>Wells Fargo Sans Light</vt:lpstr>
      <vt:lpstr>Calibri</vt:lpstr>
      <vt:lpstr>Wells Fargo Sans</vt:lpstr>
      <vt:lpstr>Wells Fargo Serif Display</vt:lpstr>
      <vt:lpstr>Verdana</vt:lpstr>
      <vt:lpstr>Wells Fargo Sans SemiBold</vt:lpstr>
      <vt:lpstr>Arial</vt:lpstr>
      <vt:lpstr>Wells Fargo CB CIB 2020</vt:lpstr>
      <vt:lpstr>1_Wells Fargo CB CIB 2020</vt:lpstr>
      <vt:lpstr>2_Wells Fargo CB CIB 2020</vt:lpstr>
      <vt:lpstr>Cyber payments fraud and risk</vt:lpstr>
      <vt:lpstr>Agenda</vt:lpstr>
      <vt:lpstr>Payment fraud continues to be a significant business risk  </vt:lpstr>
      <vt:lpstr>Are your payments a target for fraud? </vt:lpstr>
      <vt:lpstr>Current threat landscape Key fraud threats impacting Wholesale customer-facing digital channels</vt:lpstr>
      <vt:lpstr>What is phishing?</vt:lpstr>
      <vt:lpstr>Business email compromise (BEC) – aka Imposter fraud </vt:lpstr>
      <vt:lpstr>The cost of BEC</vt:lpstr>
      <vt:lpstr>Departments most vulnerable to BEC fraud</vt:lpstr>
      <vt:lpstr>Steps to help protect against BEC fraud</vt:lpstr>
      <vt:lpstr>PowerPoint Presentation</vt:lpstr>
      <vt:lpstr>Account takeover </vt:lpstr>
      <vt:lpstr>Steps to help protect against ATO fraud</vt:lpstr>
      <vt:lpstr>Know your organization’s critical needs</vt:lpstr>
      <vt:lpstr>Education and awareness to help mitigate the risk</vt:lpstr>
      <vt:lpstr>Vendor Imposter Fraud Case Study</vt:lpstr>
      <vt:lpstr>Payroll Imposter Fraud Case Study</vt:lpstr>
      <vt:lpstr>Resources for more fraud protection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Tasha McKinney</dc:creator>
  <cp:lastModifiedBy>Gabrielle Nicas</cp:lastModifiedBy>
  <cp:revision>117</cp:revision>
  <dcterms:created xsi:type="dcterms:W3CDTF">2019-08-20T16:08:57Z</dcterms:created>
  <dcterms:modified xsi:type="dcterms:W3CDTF">2022-11-09T23:09:42Z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0x0101008F9FA1234DD6DE489138C493E3F54BFB</vt:lpwstr>
  </property>
</Properties>
</file>