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2" r:id="rId3"/>
    <p:sldId id="385" r:id="rId4"/>
    <p:sldId id="373" r:id="rId5"/>
    <p:sldId id="383" r:id="rId6"/>
    <p:sldId id="384" r:id="rId7"/>
    <p:sldId id="386" r:id="rId8"/>
    <p:sldId id="387" r:id="rId9"/>
    <p:sldId id="382" r:id="rId10"/>
    <p:sldId id="378" r:id="rId11"/>
    <p:sldId id="379" r:id="rId12"/>
    <p:sldId id="381" r:id="rId13"/>
    <p:sldId id="380" r:id="rId14"/>
    <p:sldId id="388" r:id="rId15"/>
    <p:sldId id="389" r:id="rId16"/>
    <p:sldId id="402" r:id="rId17"/>
    <p:sldId id="370" r:id="rId18"/>
    <p:sldId id="391" r:id="rId19"/>
    <p:sldId id="392" r:id="rId20"/>
    <p:sldId id="401" r:id="rId21"/>
    <p:sldId id="393" r:id="rId22"/>
    <p:sldId id="394" r:id="rId23"/>
    <p:sldId id="395" r:id="rId24"/>
    <p:sldId id="396" r:id="rId25"/>
    <p:sldId id="399" r:id="rId26"/>
    <p:sldId id="398" r:id="rId27"/>
    <p:sldId id="400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Wharton-Hess" initials="JW" lastIdx="36" clrIdx="0">
    <p:extLst>
      <p:ext uri="{19B8F6BF-5375-455C-9EA6-DF929625EA0E}">
        <p15:presenceInfo xmlns:p15="http://schemas.microsoft.com/office/powerpoint/2012/main" userId="S::JWHess@snoqualmiewa.gov::7577d87d-40b0-4881-8fa7-989891145c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B9B"/>
    <a:srgbClr val="11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87719" autoAdjust="0"/>
  </p:normalViewPr>
  <p:slideViewPr>
    <p:cSldViewPr snapToGrid="0" snapToObjects="1">
      <p:cViewPr varScale="1">
        <p:scale>
          <a:sx n="72" d="100"/>
          <a:sy n="72" d="100"/>
        </p:scale>
        <p:origin x="9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nister.ci.snoqualmie.wa.us\global\administration\Secured%20Finance%20Documents\BUDGETS\2021-2022%20Budget\RH%20June%2029%20Mo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City of Seattle Sales Tax Breakdown-Current</a:t>
            </a:r>
          </a:p>
        </c:rich>
      </c:tx>
      <c:layout>
        <c:manualLayout>
          <c:xMode val="edge"/>
          <c:yMode val="edge"/>
          <c:x val="0.240851063829787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025514654075805"/>
          <c:w val="1"/>
          <c:h val="0.72874593694150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DF-481F-9244-B41D5A6538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FDF-481F-9244-B41D5A6538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DF-4724-A0F6-E58532F625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DF-4724-A0F6-E58532F625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FDF-481F-9244-B41D5A6538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DF-481F-9244-B41D5A6538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DF-481F-9244-B41D5A65385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FDF-481F-9244-B41D5A65385A}"/>
              </c:ext>
            </c:extLst>
          </c:dPt>
          <c:dLbls>
            <c:dLbl>
              <c:idx val="0"/>
              <c:layout>
                <c:manualLayout>
                  <c:x val="4.3221583117713007E-2"/>
                  <c:y val="-5.3571475343139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F-481F-9244-B41D5A65385A}"/>
                </c:ext>
              </c:extLst>
            </c:dLbl>
            <c:dLbl>
              <c:idx val="1"/>
              <c:layout>
                <c:manualLayout>
                  <c:x val="1.716523023274573E-3"/>
                  <c:y val="-1.26396805953652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DF-481F-9244-B41D5A6538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2119F3-954B-4132-8419-CA039E9B45E2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9247420D-E80F-412E-8282-42F65AE1D92F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DF-4724-A0F6-E58532F625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530CA00-ABC4-4A2F-8862-04BFA96F68A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053F0CAD-9601-49B1-B582-802151F28CEB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DF-4724-A0F6-E58532F625A6}"/>
                </c:ext>
              </c:extLst>
            </c:dLbl>
            <c:dLbl>
              <c:idx val="4"/>
              <c:layout>
                <c:manualLayout>
                  <c:x val="2.9957496447695697E-2"/>
                  <c:y val="-0.139921781485811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F-481F-9244-B41D5A65385A}"/>
                </c:ext>
              </c:extLst>
            </c:dLbl>
            <c:dLbl>
              <c:idx val="5"/>
              <c:layout>
                <c:manualLayout>
                  <c:x val="4.2395587076438139E-2"/>
                  <c:y val="-1.86387760928459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F-481F-9244-B41D5A65385A}"/>
                </c:ext>
              </c:extLst>
            </c:dLbl>
            <c:dLbl>
              <c:idx val="6"/>
              <c:layout>
                <c:manualLayout>
                  <c:x val="0.29213508305511959"/>
                  <c:y val="-0.21704622161264056"/>
                </c:manualLayout>
              </c:layout>
              <c:tx>
                <c:rich>
                  <a:bodyPr/>
                  <a:lstStyle/>
                  <a:p>
                    <a:fld id="{A34579A6-64E5-4620-91B3-679F60063697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844957D4-48E7-400E-99A2-8878E9902298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DF-481F-9244-B41D5A653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7"/>
                <c:pt idx="0">
                  <c:v>King County</c:v>
                </c:pt>
                <c:pt idx="1">
                  <c:v>Seattle</c:v>
                </c:pt>
                <c:pt idx="2">
                  <c:v>Public Transit</c:v>
                </c:pt>
                <c:pt idx="3">
                  <c:v>Regional Transit</c:v>
                </c:pt>
                <c:pt idx="4">
                  <c:v>Criminal Justice</c:v>
                </c:pt>
                <c:pt idx="5">
                  <c:v>Mental Health</c:v>
                </c:pt>
                <c:pt idx="6">
                  <c:v>State Share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0.15</c:v>
                </c:pt>
                <c:pt idx="1">
                  <c:v>0.85</c:v>
                </c:pt>
                <c:pt idx="2">
                  <c:v>1</c:v>
                </c:pt>
                <c:pt idx="3">
                  <c:v>1.4</c:v>
                </c:pt>
                <c:pt idx="4">
                  <c:v>0.1</c:v>
                </c:pt>
                <c:pt idx="5">
                  <c:v>0.1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F-481F-9244-B41D5A65385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City</a:t>
            </a:r>
            <a:r>
              <a:rPr lang="en-US" b="1" baseline="0"/>
              <a:t> of Snoqualmie Sales Tax Forecast Plus Options 2019-2026</a:t>
            </a:r>
          </a:p>
          <a:p>
            <a:pPr>
              <a:defRPr/>
            </a:pPr>
            <a:r>
              <a:rPr lang="en-US" b="1" baseline="0"/>
              <a:t>in Millions ($)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93918680814118E-2"/>
          <c:y val="0.13861523851242658"/>
          <c:w val="0.93519874422634153"/>
          <c:h val="0.73875593967321118"/>
        </c:manualLayout>
      </c:layout>
      <c:lineChart>
        <c:grouping val="standard"/>
        <c:varyColors val="0"/>
        <c:ser>
          <c:idx val="0"/>
          <c:order val="0"/>
          <c:tx>
            <c:strRef>
              <c:f>'New Rev Forecast for R Table'!$A$36</c:f>
              <c:strCache>
                <c:ptCount val="1"/>
                <c:pt idx="0">
                  <c:v>Sales Tax Forecast Pre-Covid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3.2758620689655175E-2"/>
                  <c:y val="-2.892728369262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F-40E5-BFD6-9393C07F9FBD}"/>
                </c:ext>
              </c:extLst>
            </c:dLbl>
            <c:dLbl>
              <c:idx val="1"/>
              <c:layout>
                <c:manualLayout>
                  <c:x val="-1.7241379310344827E-2"/>
                  <c:y val="-3.214142632514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F-40E5-BFD6-9393C07F9FBD}"/>
                </c:ext>
              </c:extLst>
            </c:dLbl>
            <c:dLbl>
              <c:idx val="2"/>
              <c:layout>
                <c:manualLayout>
                  <c:x val="-3.2758620689655175E-2"/>
                  <c:y val="-3.214142632514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7F-40E5-BFD6-9393C07F9FBD}"/>
                </c:ext>
              </c:extLst>
            </c:dLbl>
            <c:dLbl>
              <c:idx val="3"/>
              <c:layout>
                <c:manualLayout>
                  <c:x val="-3.1034482758620689E-2"/>
                  <c:y val="-2.892728369262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7F-40E5-BFD6-9393C07F9FBD}"/>
                </c:ext>
              </c:extLst>
            </c:dLbl>
            <c:dLbl>
              <c:idx val="4"/>
              <c:layout>
                <c:manualLayout>
                  <c:x val="-3.27586206896553E-2"/>
                  <c:y val="-3.856971159017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7F-40E5-BFD6-9393C07F9FBD}"/>
                </c:ext>
              </c:extLst>
            </c:dLbl>
            <c:dLbl>
              <c:idx val="5"/>
              <c:layout>
                <c:manualLayout>
                  <c:x val="-3.793103448275862E-2"/>
                  <c:y val="-2.571314106011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7F-40E5-BFD6-9393C07F9FBD}"/>
                </c:ext>
              </c:extLst>
            </c:dLbl>
            <c:dLbl>
              <c:idx val="6"/>
              <c:layout>
                <c:manualLayout>
                  <c:x val="-3.27586206896553E-2"/>
                  <c:y val="-2.571314106011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7F-40E5-BFD6-9393C07F9FBD}"/>
                </c:ext>
              </c:extLst>
            </c:dLbl>
            <c:dLbl>
              <c:idx val="7"/>
              <c:layout>
                <c:manualLayout>
                  <c:x val="-2.7586206896551852E-2"/>
                  <c:y val="-4.178385422268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7F-40E5-BFD6-9393C07F9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Rev Forecast for R Table'!$B$1:$I$1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'New Rev Forecast for R Table'!$B$36:$I$36</c:f>
              <c:numCache>
                <c:formatCode>"$"#,##0.0</c:formatCode>
                <c:ptCount val="8"/>
                <c:pt idx="0">
                  <c:v>3.1318410000000001</c:v>
                </c:pt>
                <c:pt idx="1">
                  <c:v>2.6697081000000003</c:v>
                </c:pt>
                <c:pt idx="2">
                  <c:v>2.7581479494000001</c:v>
                </c:pt>
                <c:pt idx="3">
                  <c:v>2.8499949385380003</c:v>
                </c:pt>
                <c:pt idx="4">
                  <c:v>2.9453814393763804</c:v>
                </c:pt>
                <c:pt idx="5">
                  <c:v>3.044445001347202</c:v>
                </c:pt>
                <c:pt idx="6">
                  <c:v>3.1473285549287286</c:v>
                </c:pt>
                <c:pt idx="7">
                  <c:v>3.2541806232593462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D7F-40E5-BFD6-9393C07F9FBD}"/>
            </c:ext>
          </c:extLst>
        </c:ser>
        <c:ser>
          <c:idx val="1"/>
          <c:order val="1"/>
          <c:tx>
            <c:strRef>
              <c:f>'New Rev Forecast for R Table'!$A$37</c:f>
              <c:strCache>
                <c:ptCount val="1"/>
                <c:pt idx="0">
                  <c:v>Sales Tax Forecast Updated 5-22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7F-40E5-BFD6-9393C07F9FBD}"/>
                </c:ext>
              </c:extLst>
            </c:dLbl>
            <c:dLbl>
              <c:idx val="1"/>
              <c:layout>
                <c:manualLayout>
                  <c:x val="-3.6206896551724141E-2"/>
                  <c:y val="3.535556895765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7F-40E5-BFD6-9393C07F9FBD}"/>
                </c:ext>
              </c:extLst>
            </c:dLbl>
            <c:dLbl>
              <c:idx val="2"/>
              <c:layout>
                <c:manualLayout>
                  <c:x val="-2.9310344827586206E-2"/>
                  <c:y val="3.2141426325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7F-40E5-BFD6-9393C07F9FBD}"/>
                </c:ext>
              </c:extLst>
            </c:dLbl>
            <c:dLbl>
              <c:idx val="3"/>
              <c:layout>
                <c:manualLayout>
                  <c:x val="-2.7586206896551661E-2"/>
                  <c:y val="3.2141426325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7F-40E5-BFD6-9393C07F9FBD}"/>
                </c:ext>
              </c:extLst>
            </c:dLbl>
            <c:dLbl>
              <c:idx val="4"/>
              <c:layout>
                <c:manualLayout>
                  <c:x val="-3.4482758620689592E-2"/>
                  <c:y val="2.57131410601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7F-40E5-BFD6-9393C07F9FBD}"/>
                </c:ext>
              </c:extLst>
            </c:dLbl>
            <c:dLbl>
              <c:idx val="5"/>
              <c:layout>
                <c:manualLayout>
                  <c:x val="-2.5862068965517241E-2"/>
                  <c:y val="3.856971159017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7F-40E5-BFD6-9393C07F9FBD}"/>
                </c:ext>
              </c:extLst>
            </c:dLbl>
            <c:dLbl>
              <c:idx val="6"/>
              <c:layout>
                <c:manualLayout>
                  <c:x val="-2.7586206896551724E-2"/>
                  <c:y val="3.2141426325144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7F-40E5-BFD6-9393C07F9FBD}"/>
                </c:ext>
              </c:extLst>
            </c:dLbl>
            <c:dLbl>
              <c:idx val="7"/>
              <c:layout>
                <c:manualLayout>
                  <c:x val="-2.7586206896551852E-2"/>
                  <c:y val="3.2141426325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7F-40E5-BFD6-9393C07F9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Rev Forecast for R Table'!$B$1:$I$1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'New Rev Forecast for R Table'!$B$37:$I$37</c:f>
              <c:numCache>
                <c:formatCode>"$"#,##0.0</c:formatCode>
                <c:ptCount val="8"/>
                <c:pt idx="0">
                  <c:v>3.1318410000000001</c:v>
                </c:pt>
                <c:pt idx="1">
                  <c:v>2.1900249999999999</c:v>
                </c:pt>
                <c:pt idx="2">
                  <c:v>2.031876</c:v>
                </c:pt>
                <c:pt idx="3">
                  <c:v>2.3162943599999997</c:v>
                </c:pt>
                <c:pt idx="4">
                  <c:v>2.4002660340000004</c:v>
                </c:pt>
                <c:pt idx="5">
                  <c:v>2.5922873167200007</c:v>
                </c:pt>
                <c:pt idx="6">
                  <c:v>2.7874591945560008</c:v>
                </c:pt>
                <c:pt idx="7">
                  <c:v>2.9976342672438006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D7F-40E5-BFD6-9393C07F9FBD}"/>
            </c:ext>
          </c:extLst>
        </c:ser>
        <c:ser>
          <c:idx val="2"/>
          <c:order val="2"/>
          <c:tx>
            <c:strRef>
              <c:f>'New Rev Forecast for R Table'!$A$38</c:f>
              <c:strCache>
                <c:ptCount val="1"/>
                <c:pt idx="0">
                  <c:v>Sales Tax Forecast Updated 5-22 w/Proposed Development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7F-40E5-BFD6-9393C07F9F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7F-40E5-BFD6-9393C07F9F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7F-40E5-BFD6-9393C07F9F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7F-40E5-BFD6-9393C07F9FB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7F-40E5-BFD6-9393C07F9FB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7F-40E5-BFD6-9393C07F9FBD}"/>
                </c:ext>
              </c:extLst>
            </c:dLbl>
            <c:dLbl>
              <c:idx val="6"/>
              <c:layout>
                <c:manualLayout>
                  <c:x val="-4.3103448275862072E-2"/>
                  <c:y val="-2.571314106011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7F-40E5-BFD6-9393C07F9FB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7F-40E5-BFD6-9393C07F9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Rev Forecast for R Table'!$B$1:$I$1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'New Rev Forecast for R Table'!$B$38:$I$38</c:f>
              <c:numCache>
                <c:formatCode>"$"#,##0.0</c:formatCode>
                <c:ptCount val="8"/>
                <c:pt idx="0">
                  <c:v>3.1318410000000001</c:v>
                </c:pt>
                <c:pt idx="1">
                  <c:v>2.1900249999999999</c:v>
                </c:pt>
                <c:pt idx="2">
                  <c:v>2.031876</c:v>
                </c:pt>
                <c:pt idx="3">
                  <c:v>2.3162943599999997</c:v>
                </c:pt>
                <c:pt idx="4">
                  <c:v>2.4002660340000004</c:v>
                </c:pt>
                <c:pt idx="5">
                  <c:v>2.5502660340000003</c:v>
                </c:pt>
                <c:pt idx="6">
                  <c:v>2.8502660340000001</c:v>
                </c:pt>
                <c:pt idx="7">
                  <c:v>3.250266034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D7F-40E5-BFD6-9393C07F9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713768"/>
        <c:axId val="889717704"/>
      </c:lineChart>
      <c:catAx>
        <c:axId val="88971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17704"/>
        <c:crosses val="autoZero"/>
        <c:auto val="1"/>
        <c:lblAlgn val="ctr"/>
        <c:lblOffset val="100"/>
        <c:noMultiLvlLbl val="0"/>
      </c:catAx>
      <c:valAx>
        <c:axId val="889717704"/>
        <c:scaling>
          <c:orientation val="minMax"/>
          <c:max val="4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1376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230769230769234E-2"/>
          <c:y val="0.95302637868873907"/>
          <c:w val="0.9"/>
          <c:h val="4.697362131126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0.75177</cdr:x>
      <cdr:y>0.91476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EA6F7A-D391-48A4-8B44-57582A44220F}"/>
            </a:ext>
          </a:extLst>
        </cdr:cNvPr>
        <cdr:cNvSpPr txBox="1"/>
      </cdr:nvSpPr>
      <cdr:spPr>
        <a:xfrm xmlns:a="http://schemas.openxmlformats.org/drawingml/2006/main">
          <a:off x="6057900" y="4190999"/>
          <a:ext cx="20002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Total Tax Rate: 10.1%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049082-3FE2-44C3-BDD8-94D3EA0BC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19" cy="465242"/>
          </a:xfrm>
          <a:prstGeom prst="rect">
            <a:avLst/>
          </a:prstGeom>
        </p:spPr>
        <p:txBody>
          <a:bodyPr vert="horz" lIns="93692" tIns="46846" rIns="93692" bIns="4684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570CF-4D36-4552-9F21-734C5A1E5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886" y="0"/>
            <a:ext cx="3038319" cy="465242"/>
          </a:xfrm>
          <a:prstGeom prst="rect">
            <a:avLst/>
          </a:prstGeom>
        </p:spPr>
        <p:txBody>
          <a:bodyPr vert="horz" lIns="93692" tIns="46846" rIns="93692" bIns="46846" rtlCol="0"/>
          <a:lstStyle>
            <a:lvl1pPr algn="r">
              <a:defRPr sz="1300"/>
            </a:lvl1pPr>
          </a:lstStyle>
          <a:p>
            <a:fld id="{298B95BC-24B8-4C3F-BAA9-68A6A082DF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D794-CAA6-4034-BBB2-54BA5A7741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63"/>
            <a:ext cx="3038319" cy="465240"/>
          </a:xfrm>
          <a:prstGeom prst="rect">
            <a:avLst/>
          </a:prstGeom>
        </p:spPr>
        <p:txBody>
          <a:bodyPr vert="horz" lIns="93692" tIns="46846" rIns="93692" bIns="4684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66F1A-2EF7-4193-B810-32FE898DF6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886" y="8831163"/>
            <a:ext cx="3038319" cy="465240"/>
          </a:xfrm>
          <a:prstGeom prst="rect">
            <a:avLst/>
          </a:prstGeom>
        </p:spPr>
        <p:txBody>
          <a:bodyPr vert="horz" lIns="93692" tIns="46846" rIns="93692" bIns="46846" rtlCol="0" anchor="b"/>
          <a:lstStyle>
            <a:lvl1pPr algn="r">
              <a:defRPr sz="1300"/>
            </a:lvl1pPr>
          </a:lstStyle>
          <a:p>
            <a:fld id="{4A4B02F4-86F3-419F-8440-A9AD58B1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6434"/>
          </a:xfrm>
          <a:prstGeom prst="rect">
            <a:avLst/>
          </a:prstGeom>
        </p:spPr>
        <p:txBody>
          <a:bodyPr vert="horz" lIns="95471" tIns="47736" rIns="95471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6434"/>
          </a:xfrm>
          <a:prstGeom prst="rect">
            <a:avLst/>
          </a:prstGeom>
        </p:spPr>
        <p:txBody>
          <a:bodyPr vert="horz" lIns="95471" tIns="47736" rIns="95471" bIns="47736" rtlCol="0"/>
          <a:lstStyle>
            <a:lvl1pPr algn="r">
              <a:defRPr sz="1300"/>
            </a:lvl1pPr>
          </a:lstStyle>
          <a:p>
            <a:fld id="{A3284B4C-4898-49C9-888D-AE7124577B0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1" tIns="47736" rIns="95471" bIns="477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60"/>
          </a:xfrm>
          <a:prstGeom prst="rect">
            <a:avLst/>
          </a:prstGeom>
        </p:spPr>
        <p:txBody>
          <a:bodyPr vert="horz" lIns="95471" tIns="47736" rIns="95471" bIns="4773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5471" tIns="47736" rIns="95471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5471" tIns="47736" rIns="95471" bIns="47736" rtlCol="0" anchor="b"/>
          <a:lstStyle>
            <a:lvl1pPr algn="r">
              <a:defRPr sz="1300"/>
            </a:lvl1pPr>
          </a:lstStyle>
          <a:p>
            <a:fld id="{E73DB5AA-7700-464C-AEC4-B67B9832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1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20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8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8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5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8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5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3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3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2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DB5AA-7700-464C-AEC4-B67B98325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8432" y="3602038"/>
            <a:ext cx="4860100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38B95A-53B6-1D43-96A3-9518B64D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32" y="1450693"/>
            <a:ext cx="4860100" cy="16557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1A7E7-F6AD-4839-9781-B2C524FCA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A6175-3396-44DC-B32F-E78016086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14" y="365126"/>
            <a:ext cx="750309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914" y="1825625"/>
            <a:ext cx="7503091" cy="4351338"/>
          </a:xfrm>
        </p:spPr>
        <p:txBody>
          <a:bodyPr>
            <a:normAutofit/>
          </a:bodyPr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64F4-F80C-44D8-8D45-E6C733782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17F53-BE45-45D1-AE5F-AFF47561F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7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365127"/>
            <a:ext cx="8680537" cy="624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1540701"/>
            <a:ext cx="8680537" cy="4636262"/>
          </a:xfrm>
        </p:spPr>
        <p:txBody>
          <a:bodyPr>
            <a:normAutofit/>
          </a:bodyPr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8E81C-FD8B-45AF-BAE1-ED1D5B1CE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F8429-5AF2-47C3-8331-5159B1B76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4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365127"/>
            <a:ext cx="8680537" cy="624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9" y="1540701"/>
            <a:ext cx="4196220" cy="5072062"/>
          </a:xfrm>
        </p:spPr>
        <p:txBody>
          <a:bodyPr>
            <a:normAutofit/>
          </a:bodyPr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30DE1-4B5A-6D45-894D-D070EEE693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0" y="1541463"/>
            <a:ext cx="4333875" cy="5072062"/>
          </a:xfrm>
        </p:spPr>
        <p:txBody>
          <a:bodyPr>
            <a:normAutofit/>
          </a:bodyPr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35BC6-0E88-46DA-9112-35D11247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7DC01-0F92-441C-A5BE-EDD9D15A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6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191" y="1488250"/>
            <a:ext cx="2943617" cy="622321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190" y="2277258"/>
            <a:ext cx="2943617" cy="4349009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3381" y="1488250"/>
            <a:ext cx="4897677" cy="622321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3381" y="2277258"/>
            <a:ext cx="4897677" cy="4349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F8F1AFE-BB8E-954E-A6E9-191D81FC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90" y="365125"/>
            <a:ext cx="7701160" cy="622321"/>
          </a:xfrm>
        </p:spPr>
        <p:txBody>
          <a:bodyPr>
            <a:noAutofit/>
          </a:bodyPr>
          <a:lstStyle>
            <a:lvl1pPr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19FD8-9D2A-4A42-950B-8311F46AE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3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818" y="427756"/>
            <a:ext cx="5624187" cy="11004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AB8174-2F9E-354F-A391-9F454C785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469" y="2768252"/>
            <a:ext cx="8680536" cy="353234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FCB2-3082-48D1-A6B7-13CCCA18A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B0AD3-0F14-4796-B082-08AD4CC46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1891A85-D28D-464F-AE5E-06B1FC30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688B2-EA3A-46E0-A92E-09059DE3B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34C8-930D-49FB-822B-2E2F0A715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23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A185-8ABD-4B87-9843-C725C8665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717F-73F0-F24C-A14C-FACB01F69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8432" y="1913860"/>
            <a:ext cx="4960308" cy="4125433"/>
          </a:xfrm>
        </p:spPr>
        <p:txBody>
          <a:bodyPr/>
          <a:lstStyle/>
          <a:p>
            <a:pPr algn="ctr"/>
            <a:r>
              <a:rPr lang="en-US" sz="2400" b="1" dirty="0"/>
              <a:t>Sales Tax and General Fund Forecasting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PSFOA August 12, 2020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T. Robert Hamud, MPA</a:t>
            </a:r>
            <a:br>
              <a:rPr lang="en-US" sz="2400" b="1" dirty="0"/>
            </a:br>
            <a:r>
              <a:rPr lang="en-US" sz="2400" b="1" dirty="0"/>
              <a:t>Finance Director </a:t>
            </a:r>
            <a:br>
              <a:rPr lang="en-US" sz="2400" b="1" dirty="0"/>
            </a:br>
            <a:br>
              <a:rPr lang="en-US" sz="3600" dirty="0"/>
            </a:b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D02E3-B28E-43A6-9E17-A595F5393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4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Breakdown of Sales Tax- City of Seattle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C5B9E4D-A810-485C-B7A1-DE9ACF4CC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876715"/>
              </p:ext>
            </p:extLst>
          </p:nvPr>
        </p:nvGraphicFramePr>
        <p:xfrm>
          <a:off x="225467" y="1527242"/>
          <a:ext cx="8753163" cy="520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35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% Local Sales Tax of General Fund Budgets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076EA-6019-4873-A066-247012F7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0" y="1384705"/>
            <a:ext cx="7199332" cy="51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2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Retail Changes Since </a:t>
            </a:r>
            <a:r>
              <a:rPr lang="en-US" sz="2800" dirty="0" err="1"/>
              <a:t>Covid</a:t>
            </a:r>
            <a:r>
              <a:rPr lang="en-US" sz="2800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7C5FD-A94B-4861-BC7E-244AB36D7AC1}"/>
              </a:ext>
            </a:extLst>
          </p:cNvPr>
          <p:cNvSpPr txBox="1"/>
          <p:nvPr/>
        </p:nvSpPr>
        <p:spPr>
          <a:xfrm>
            <a:off x="225468" y="1507787"/>
            <a:ext cx="8680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Increases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Stores that did not close during shutdowns: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Food markets (Safeway, QFC, convenience stores)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Miscellaneous retailers (Costco, Target, Fred Meyer, Wal-Mart)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Construction (Home Depot, Lowes, lumber yards, nurseries)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E-Commerce 18.4% increase nationwide Jan-June 2020 over Jan-June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Decreases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Retail stores that closed during shutdown: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Largest Impacts: clothing, electronic stores, furniture stores.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Bars and restaurants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Nationwide Trends- Sales Tax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31428-A107-4212-8FDF-E0E89753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8" y="1430008"/>
            <a:ext cx="7140103" cy="4121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247BB-244B-492F-9CDC-8FF3AE542A93}"/>
              </a:ext>
            </a:extLst>
          </p:cNvPr>
          <p:cNvSpPr txBox="1"/>
          <p:nvPr/>
        </p:nvSpPr>
        <p:spPr>
          <a:xfrm>
            <a:off x="995684" y="5551526"/>
            <a:ext cx="714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*Source: US Census Monthly Retail Trade</a:t>
            </a:r>
          </a:p>
        </p:txBody>
      </p:sp>
    </p:spTree>
    <p:extLst>
      <p:ext uri="{BB962C8B-B14F-4D97-AF65-F5344CB8AC3E}">
        <p14:creationId xmlns:p14="http://schemas.microsoft.com/office/powerpoint/2010/main" val="8765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7" y="391645"/>
            <a:ext cx="8680537" cy="624429"/>
          </a:xfrm>
        </p:spPr>
        <p:txBody>
          <a:bodyPr>
            <a:normAutofit/>
          </a:bodyPr>
          <a:lstStyle/>
          <a:p>
            <a:r>
              <a:rPr lang="en-US" sz="2800" dirty="0"/>
              <a:t>Massive Retail Changes-Store Closures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C75AD-D96B-4288-AF6C-8CB96E51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432499"/>
            <a:ext cx="2886075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746B3-A48F-46D6-B53D-22B1D926C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2" y="1620770"/>
            <a:ext cx="2340553" cy="1126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10AD2-2FC0-4FE8-87C9-3548246D8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497" y="1776994"/>
            <a:ext cx="2555030" cy="1004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4537E-3263-4B05-9E58-F00AF52C9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44" y="3071610"/>
            <a:ext cx="1657350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C0E68-E8DE-490B-965F-31BCA3D7D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136" y="2746949"/>
            <a:ext cx="2992735" cy="1472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5935C-1F7F-4B17-8834-C8AF00ECA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20" y="4908346"/>
            <a:ext cx="2078439" cy="760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83D4C0-306D-413D-9589-766A400FA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2804" y="3837168"/>
            <a:ext cx="1283991" cy="1250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51E486-3923-49A3-AAFA-1ABB5AE0A9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9527" y="3056309"/>
            <a:ext cx="2528414" cy="1004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ACEB70-17A8-4969-9C93-9945599318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207" y="4370381"/>
            <a:ext cx="1895475" cy="111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9492F-6FA1-443F-A14B-92529DC647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1819" y="5896278"/>
            <a:ext cx="2204720" cy="846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647905-3613-4D7A-84CC-D64C1DB326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6600" y="4228897"/>
            <a:ext cx="1476375" cy="904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2E1778-1C07-4F76-B8D7-AD24AF9B20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9519" y="5484806"/>
            <a:ext cx="1085850" cy="1162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C049DE-5AE0-4795-8298-D2798EB1FE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1961" y="5635916"/>
            <a:ext cx="2182136" cy="11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Long-Term Trend E-Commerce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0C4A3-E898-44DC-A0C1-D9D9EC8A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1814664"/>
            <a:ext cx="8109726" cy="3228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AB950-E43E-463C-B71C-AA76C719F321}"/>
              </a:ext>
            </a:extLst>
          </p:cNvPr>
          <p:cNvSpPr txBox="1"/>
          <p:nvPr/>
        </p:nvSpPr>
        <p:spPr>
          <a:xfrm>
            <a:off x="511370" y="5484063"/>
            <a:ext cx="765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*Source: US Census Quarterly E-Commerce Report: 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www.uscensus.gov/retail</a:t>
            </a:r>
          </a:p>
        </p:txBody>
      </p:sp>
    </p:spTree>
    <p:extLst>
      <p:ext uri="{BB962C8B-B14F-4D97-AF65-F5344CB8AC3E}">
        <p14:creationId xmlns:p14="http://schemas.microsoft.com/office/powerpoint/2010/main" val="216837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5" y="460661"/>
            <a:ext cx="8680537" cy="624429"/>
          </a:xfrm>
        </p:spPr>
        <p:txBody>
          <a:bodyPr>
            <a:normAutofit/>
          </a:bodyPr>
          <a:lstStyle/>
          <a:p>
            <a:r>
              <a:rPr lang="en-US" sz="2600" dirty="0"/>
              <a:t>Changing Retail Landscape “Experiential”-Pre </a:t>
            </a:r>
            <a:r>
              <a:rPr lang="en-US" sz="2600" dirty="0" err="1"/>
              <a:t>Covid</a:t>
            </a: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C9245D-B470-4D79-A623-66B3DEFD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4" y="1307067"/>
            <a:ext cx="6313589" cy="5429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895170-86BD-41B3-92FB-9D8855A96A44}"/>
              </a:ext>
            </a:extLst>
          </p:cNvPr>
          <p:cNvSpPr/>
          <p:nvPr/>
        </p:nvSpPr>
        <p:spPr>
          <a:xfrm>
            <a:off x="581942" y="6446741"/>
            <a:ext cx="4604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chemeClr val="accent5">
                    <a:lumMod val="50000"/>
                  </a:schemeClr>
                </a:solidFill>
              </a:rPr>
              <a:t>https://www.forbes.com/sites/gregmaloney/2018/05/23/six-dimensions-of-experiential-retail-and-the-top-20-retailers-at-delivering-it/#2d6435d64586</a:t>
            </a:r>
          </a:p>
        </p:txBody>
      </p:sp>
    </p:spTree>
    <p:extLst>
      <p:ext uri="{BB962C8B-B14F-4D97-AF65-F5344CB8AC3E}">
        <p14:creationId xmlns:p14="http://schemas.microsoft.com/office/powerpoint/2010/main" val="39192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Retail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7976F-A595-4367-91AD-F502CFB9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652"/>
            <a:ext cx="4745124" cy="4560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471C7-DDED-4C8C-A90A-7626DCFB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187" y="3002094"/>
            <a:ext cx="6390813" cy="2988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1FE5FC-8634-4CF7-A537-C50551B32958}"/>
              </a:ext>
            </a:extLst>
          </p:cNvPr>
          <p:cNvSpPr/>
          <p:nvPr/>
        </p:nvSpPr>
        <p:spPr>
          <a:xfrm>
            <a:off x="645045" y="5998760"/>
            <a:ext cx="8200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https://marker.medium.com/why-tj-maxx-doesnt-need-e-commerce-to-survive-the-pandemic-2b9cb766cedc</a:t>
            </a:r>
          </a:p>
        </p:txBody>
      </p:sp>
    </p:spTree>
    <p:extLst>
      <p:ext uri="{BB962C8B-B14F-4D97-AF65-F5344CB8AC3E}">
        <p14:creationId xmlns:p14="http://schemas.microsoft.com/office/powerpoint/2010/main" val="105523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Retail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0B750-04F2-4B05-9C31-9A8429A6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49" y="1322960"/>
            <a:ext cx="4696759" cy="4708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6132B-E747-4CDF-B3AA-0EC7169D8F35}"/>
              </a:ext>
            </a:extLst>
          </p:cNvPr>
          <p:cNvSpPr/>
          <p:nvPr/>
        </p:nvSpPr>
        <p:spPr>
          <a:xfrm>
            <a:off x="225468" y="5922342"/>
            <a:ext cx="868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https://www.marketwatch.com/story/costcos-more-affluent-customers-helped-prevent-the-sales-slowdown-that-other-major-retailers-saw-in-july-analysts-say-2020-08-06</a:t>
            </a:r>
          </a:p>
        </p:txBody>
      </p:sp>
    </p:spTree>
    <p:extLst>
      <p:ext uri="{BB962C8B-B14F-4D97-AF65-F5344CB8AC3E}">
        <p14:creationId xmlns:p14="http://schemas.microsoft.com/office/powerpoint/2010/main" val="157068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Changing Retail Landscape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67F09-7724-44F2-8CEB-1E5D206D9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41" y="1405600"/>
            <a:ext cx="6434304" cy="4567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58CFD4-B8CF-48FC-BA0D-7BA0E77714E7}"/>
              </a:ext>
            </a:extLst>
          </p:cNvPr>
          <p:cNvSpPr/>
          <p:nvPr/>
        </p:nvSpPr>
        <p:spPr>
          <a:xfrm>
            <a:off x="1108955" y="6042452"/>
            <a:ext cx="8035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https://www.businessinsider.com/macys-backstage-photos-why-macys-opening-more-2020-2</a:t>
            </a:r>
          </a:p>
        </p:txBody>
      </p:sp>
    </p:spTree>
    <p:extLst>
      <p:ext uri="{BB962C8B-B14F-4D97-AF65-F5344CB8AC3E}">
        <p14:creationId xmlns:p14="http://schemas.microsoft.com/office/powerpoint/2010/main" val="17964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B7DEF-525F-49DB-A136-8534B02868C2}"/>
              </a:ext>
            </a:extLst>
          </p:cNvPr>
          <p:cNvSpPr txBox="1"/>
          <p:nvPr/>
        </p:nvSpPr>
        <p:spPr>
          <a:xfrm>
            <a:off x="95250" y="1362075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Base Revenue Sources for Washington State Local Governments: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Utility tax </a:t>
            </a:r>
          </a:p>
          <a:p>
            <a:endParaRPr lang="en-US" dirty="0"/>
          </a:p>
          <a:p>
            <a:r>
              <a:rPr lang="en-US" dirty="0"/>
              <a:t>Optional Taxes for Local Governments:</a:t>
            </a:r>
          </a:p>
          <a:p>
            <a:endParaRPr lang="en-US" dirty="0"/>
          </a:p>
          <a:p>
            <a:r>
              <a:rPr lang="en-US" u="sng" dirty="0" err="1"/>
              <a:t>Councilmatic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1% annual increase in property tax levy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Utility taxes up to six percent on private utilities, no limit on Public Utilities.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license fees including license pricing, square footage, head taxes.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Establishment of a local business &amp; occupation tax (B&amp;O).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.1% affordable housing sales tax.  (effective June 11,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/>
              <a:t>Voter-Approved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.2% sales tax for transportation benefit districts (voter-approved).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.1% public safety sales 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tax levy “LID” lifts.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3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Auto Sales Also Going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5248A-B354-4C6E-9B2E-2237CC7F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90" y="1343358"/>
            <a:ext cx="3826399" cy="46122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06266A-8821-45B7-B6B4-DD90095D5576}"/>
              </a:ext>
            </a:extLst>
          </p:cNvPr>
          <p:cNvSpPr/>
          <p:nvPr/>
        </p:nvSpPr>
        <p:spPr>
          <a:xfrm>
            <a:off x="544058" y="5995735"/>
            <a:ext cx="8361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  <a:t>https://www.reuters.com/article/us-usa-autos-online-sales-focus/pandemic-revs-up-race-for-u-s-online-car-sales-idUSKBN24Z1BZ</a:t>
            </a:r>
          </a:p>
        </p:txBody>
      </p:sp>
    </p:spTree>
    <p:extLst>
      <p:ext uri="{BB962C8B-B14F-4D97-AF65-F5344CB8AC3E}">
        <p14:creationId xmlns:p14="http://schemas.microsoft.com/office/powerpoint/2010/main" val="113218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Key Items to Sales Tax Forecasting in an “Era of Uncertainty”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3DD32-5B72-4C8F-B790-75568F0C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40701"/>
            <a:ext cx="8680537" cy="48211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COVID situation is fluid, no one can predict the outcome, therefore the timing and speed of economic recovery remains uncertain.</a:t>
            </a:r>
          </a:p>
          <a:p>
            <a:r>
              <a:rPr lang="en-US" dirty="0"/>
              <a:t>“Average” recession over past four decades lasts approximately 6 quarters, which would put beginning recovery in 3-4Q of 2022.</a:t>
            </a:r>
          </a:p>
          <a:p>
            <a:r>
              <a:rPr lang="en-US" dirty="0"/>
              <a:t>Consumer spending behavior was already changing before COVID, shifting to online and “treasure” hunting. </a:t>
            </a:r>
          </a:p>
          <a:p>
            <a:r>
              <a:rPr lang="en-US" dirty="0"/>
              <a:t>“V-shaped” recovery seems less likely as COVID lingers.</a:t>
            </a:r>
          </a:p>
          <a:p>
            <a:r>
              <a:rPr lang="en-US" dirty="0"/>
              <a:t>Local economic impacts could factor more than national factors (layoffs, corporate relocations, tourism impact, cost of living issues,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Forecasting: Understanding Your Sales Tax Categories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CB465-7190-4E65-B973-1311130F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91" y="1475753"/>
            <a:ext cx="7344509" cy="4626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E2CDE68-C369-4ABA-BF97-C3773CDCF97D}"/>
              </a:ext>
            </a:extLst>
          </p:cNvPr>
          <p:cNvSpPr/>
          <p:nvPr/>
        </p:nvSpPr>
        <p:spPr>
          <a:xfrm>
            <a:off x="6849488" y="3471756"/>
            <a:ext cx="603115" cy="27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Forecasting: Understanding Your Sales Tax Categories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E73F4-3AC3-468E-BC60-FA66F8B9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5" y="1446170"/>
            <a:ext cx="7051002" cy="47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Forecasting: Factors “Unique” to Snoqualmie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3E800-5CD6-4F07-975B-4250FFF0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40701"/>
            <a:ext cx="8680537" cy="47638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City had one-time adjustment taking $177K away in 2019.</a:t>
            </a:r>
          </a:p>
          <a:p>
            <a:r>
              <a:rPr lang="en-US" dirty="0"/>
              <a:t>Closures occurred in March and April dropping revenues for those months, however those are usually the months with the lowest sales tax activity.</a:t>
            </a:r>
          </a:p>
          <a:p>
            <a:r>
              <a:rPr lang="en-US" dirty="0"/>
              <a:t>City is projecting 50-75% drop in “brick and mortar” businesses (excluding construction) for summer months as tourism and large events typically held in the City have been cancelled.</a:t>
            </a:r>
          </a:p>
          <a:p>
            <a:r>
              <a:rPr lang="en-US" dirty="0"/>
              <a:t>City does not have fast food locations nor large retail outlets; residents have always shopped more frequently online than national average, online sales are booming.</a:t>
            </a:r>
          </a:p>
          <a:p>
            <a:r>
              <a:rPr lang="en-US" dirty="0"/>
              <a:t>Council is deliberating a set of policy decisions that may build and expand the City’s sales tax base.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8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Snoqualmie Sales Tax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96E47A-2A47-416D-9EBF-5A933396C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423476"/>
              </p:ext>
            </p:extLst>
          </p:nvPr>
        </p:nvGraphicFramePr>
        <p:xfrm>
          <a:off x="225468" y="1431758"/>
          <a:ext cx="8467768" cy="484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908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3E800-5CD6-4F07-975B-4250FFF0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40701"/>
            <a:ext cx="8680537" cy="47638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city, county and local jurisdiction forecasting revenue has unique factors that need to be incorporated in forecasts.</a:t>
            </a:r>
          </a:p>
          <a:p>
            <a:r>
              <a:rPr lang="en-US" dirty="0"/>
              <a:t>Do not make brash forecasts based on incomplete data; make sure you have backing data and support for any forecast you present to your governing body.</a:t>
            </a:r>
          </a:p>
          <a:p>
            <a:r>
              <a:rPr lang="en-US" dirty="0"/>
              <a:t>It is 100% certain that the COVID situation will change, ensure that you are conveying that message with your forecasting, and updating your governing body at least quarterly.  </a:t>
            </a:r>
          </a:p>
          <a:p>
            <a:r>
              <a:rPr lang="en-US" dirty="0"/>
              <a:t>Make sure you are capturing the shift in consumer spending habits to e-commerce and “treasure” hunting, that was occurring pre-COVID and will continue.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ECF4E-E5BA-4392-93D4-526E528D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63" y="1503946"/>
            <a:ext cx="5353237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555-C38F-4807-825C-2D967F98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Local Government Revenue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4558-6859-469A-8B6B-3E5C240B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should be forecasting long-term.</a:t>
            </a:r>
          </a:p>
          <a:p>
            <a:r>
              <a:rPr lang="en-US" dirty="0"/>
              <a:t>Do not assume county or regional forecasts will completely fit your city.</a:t>
            </a:r>
          </a:p>
          <a:p>
            <a:r>
              <a:rPr lang="en-US" dirty="0"/>
              <a:t>Evaluate your General Fund major revenue sources, what are your first, second, third revenue sources?</a:t>
            </a:r>
          </a:p>
          <a:p>
            <a:r>
              <a:rPr lang="en-US" dirty="0"/>
              <a:t>Sales tax currently key focus of ongoing revenues as it is the most volatile and the most impacted by the COVID pandemic as well as every other downturn.</a:t>
            </a:r>
          </a:p>
          <a:p>
            <a:r>
              <a:rPr lang="en-US" dirty="0"/>
              <a:t>Sustainable revenue sources reduce and/or eliminate the tendency for governing bodies to make abrupt decisions.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1004-9A51-455B-ACB1-8CA311432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6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Property Tax- Forecast Changes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8DA65E-6001-42FF-ABB9-6CF41D5C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Assessed values have increased in King County in 2020 over 2019 by 5.92% ($35.9 billion).</a:t>
            </a:r>
          </a:p>
          <a:p>
            <a:r>
              <a:rPr lang="en-US" dirty="0"/>
              <a:t>Delayed property tax collections should not impact long-term revenue forecasts.  (ex. Snoqualmie always budgets 2.5% lower than total taxable value due to uncollected/delinquent accounts)</a:t>
            </a:r>
          </a:p>
          <a:p>
            <a:r>
              <a:rPr lang="en-US" dirty="0"/>
              <a:t>King County economic forecast estimating a 2.29% increase in assessed value in 2021 and a decrease in 2022 growth forecast due to less construction, potentially lower property values.  </a:t>
            </a:r>
          </a:p>
          <a:p>
            <a:r>
              <a:rPr lang="en-US" dirty="0"/>
              <a:t>New construction in King County forecasted to drop 25% in 2021, 10% in 2022, respectively.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9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Property Tax- Forecast Tips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8DA65E-6001-42FF-ABB9-6CF41D5C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your assessed values in your city, ask the following questions:</a:t>
            </a:r>
          </a:p>
          <a:p>
            <a:pPr lvl="1"/>
            <a:r>
              <a:rPr lang="en-US" dirty="0"/>
              <a:t>Has the council passed the 1% annual allowable property tax increase?</a:t>
            </a:r>
          </a:p>
          <a:p>
            <a:pPr lvl="1"/>
            <a:r>
              <a:rPr lang="en-US" dirty="0"/>
              <a:t>If not, do you have banked capacity you can propose using?</a:t>
            </a:r>
          </a:p>
          <a:p>
            <a:pPr lvl="1"/>
            <a:r>
              <a:rPr lang="en-US" dirty="0"/>
              <a:t>Does your city anticipated new construction (assessed, non-government) coming onto the tax rolls in upcoming years?</a:t>
            </a:r>
          </a:p>
          <a:p>
            <a:pPr lvl="1"/>
            <a:r>
              <a:rPr lang="en-US" dirty="0"/>
              <a:t>If so, has there been a change in construction projections since COVID, project delays, etc.?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Example: Snoqualmie Property Tax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7C981-FD34-4E6D-B55E-89AC9BE9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5" y="1426091"/>
            <a:ext cx="7879402" cy="4219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7A4C5-25EF-408F-8D4A-0E819607FF42}"/>
              </a:ext>
            </a:extLst>
          </p:cNvPr>
          <p:cNvSpPr txBox="1"/>
          <p:nvPr/>
        </p:nvSpPr>
        <p:spPr>
          <a:xfrm>
            <a:off x="626035" y="5758774"/>
            <a:ext cx="787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*Baseline forecast and options requiring council approval: 1% annual increase, also approval of a proposed, mixed-use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89370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Sales Tax Forecasting: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7A4C5-25EF-408F-8D4A-0E819607FF42}"/>
              </a:ext>
            </a:extLst>
          </p:cNvPr>
          <p:cNvSpPr txBox="1"/>
          <p:nvPr/>
        </p:nvSpPr>
        <p:spPr>
          <a:xfrm>
            <a:off x="626035" y="5956182"/>
            <a:ext cx="78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 MRSC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BA46-D2F3-4BC3-8D42-E8081464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74" y="1385696"/>
            <a:ext cx="5794240" cy="44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8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Sales Tax Forecasting: Introduction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7A4C5-25EF-408F-8D4A-0E819607FF42}"/>
              </a:ext>
            </a:extLst>
          </p:cNvPr>
          <p:cNvSpPr txBox="1"/>
          <p:nvPr/>
        </p:nvSpPr>
        <p:spPr>
          <a:xfrm>
            <a:off x="984183" y="6090397"/>
            <a:ext cx="787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 MRSC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DB26E-28FD-408F-B4F9-9FE19A31E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3" y="1413626"/>
            <a:ext cx="7163105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038-D475-CD44-8D8C-F4A0477B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Combined Sales Tax Rates in Puget Sound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81517-ABB2-45FD-B7F9-60B7FFF5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Auburn (King) 10%</a:t>
            </a:r>
          </a:p>
          <a:p>
            <a:r>
              <a:rPr lang="en-US" dirty="0"/>
              <a:t>Bellevue 10%</a:t>
            </a:r>
          </a:p>
          <a:p>
            <a:r>
              <a:rPr lang="en-US" dirty="0"/>
              <a:t>Bremerton 9%</a:t>
            </a:r>
          </a:p>
          <a:p>
            <a:r>
              <a:rPr lang="en-US" dirty="0"/>
              <a:t>Bothell (King) 10%</a:t>
            </a:r>
          </a:p>
          <a:p>
            <a:r>
              <a:rPr lang="en-US" dirty="0"/>
              <a:t>Des Moines 10%</a:t>
            </a:r>
          </a:p>
          <a:p>
            <a:r>
              <a:rPr lang="en-US" dirty="0"/>
              <a:t>Everett 9.8%</a:t>
            </a:r>
          </a:p>
          <a:p>
            <a:r>
              <a:rPr lang="en-US" dirty="0"/>
              <a:t>Gig Harbor 8.5%</a:t>
            </a:r>
          </a:p>
          <a:p>
            <a:r>
              <a:rPr lang="en-US" dirty="0"/>
              <a:t>Issaquah 10%</a:t>
            </a:r>
          </a:p>
          <a:p>
            <a:r>
              <a:rPr lang="en-US" dirty="0"/>
              <a:t>Lake Stevens 9%</a:t>
            </a:r>
          </a:p>
          <a:p>
            <a:r>
              <a:rPr lang="en-US" dirty="0"/>
              <a:t>Maple Valley 8.6%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E2005-5260-49FE-A0C8-93FD8BFBC3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Mill Creek 10.5%</a:t>
            </a:r>
          </a:p>
          <a:p>
            <a:r>
              <a:rPr lang="en-US" dirty="0"/>
              <a:t>North Bend 8.9%</a:t>
            </a:r>
          </a:p>
          <a:p>
            <a:r>
              <a:rPr lang="en-US" dirty="0"/>
              <a:t>Olympia 9.3%</a:t>
            </a:r>
          </a:p>
          <a:p>
            <a:r>
              <a:rPr lang="en-US" dirty="0"/>
              <a:t>Puyallup 9.9%</a:t>
            </a:r>
          </a:p>
          <a:p>
            <a:r>
              <a:rPr lang="en-US" dirty="0"/>
              <a:t>Seattle 10.1%</a:t>
            </a:r>
          </a:p>
          <a:p>
            <a:r>
              <a:rPr lang="en-US" dirty="0"/>
              <a:t>Snoqualmie 8.6%</a:t>
            </a:r>
          </a:p>
          <a:p>
            <a:r>
              <a:rPr lang="en-US" dirty="0"/>
              <a:t>Tacoma 10.2%</a:t>
            </a:r>
          </a:p>
          <a:p>
            <a:r>
              <a:rPr lang="en-US" dirty="0"/>
              <a:t>Tumwater 9.3%</a:t>
            </a:r>
          </a:p>
          <a:p>
            <a:r>
              <a:rPr lang="en-US" dirty="0"/>
              <a:t>Woodinville 10%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B0592-E875-4B54-81AD-87D4A0CE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A185-8ABD-4B87-9843-C725C86653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18088</TotalTime>
  <Words>1215</Words>
  <Application>Microsoft Office PowerPoint</Application>
  <PresentationFormat>On-screen Show (4:3)</PresentationFormat>
  <Paragraphs>175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Office Theme</vt:lpstr>
      <vt:lpstr>Sales Tax and General Fund Forecasting  PSFOA August 12, 2020    T. Robert Hamud, MPA Finance Director   </vt:lpstr>
      <vt:lpstr>Introduction</vt:lpstr>
      <vt:lpstr>Introduction to Local Government Revenue Forecasting</vt:lpstr>
      <vt:lpstr>Property Tax- Forecast Changes</vt:lpstr>
      <vt:lpstr>Property Tax- Forecast Tips</vt:lpstr>
      <vt:lpstr>Example: Snoqualmie Property Tax Forecast</vt:lpstr>
      <vt:lpstr>Sales Tax Forecasting: Introduction</vt:lpstr>
      <vt:lpstr>Sales Tax Forecasting: Introduction (Cont’d)</vt:lpstr>
      <vt:lpstr>Combined Sales Tax Rates in Puget Sound</vt:lpstr>
      <vt:lpstr>Breakdown of Sales Tax- City of Seattle</vt:lpstr>
      <vt:lpstr>% Local Sales Tax of General Fund Budgets</vt:lpstr>
      <vt:lpstr>Retail Changes Since Covid </vt:lpstr>
      <vt:lpstr>Nationwide Trends- Sales Tax </vt:lpstr>
      <vt:lpstr>Massive Retail Changes-Store Closures</vt:lpstr>
      <vt:lpstr>Long-Term Trend E-Commerce</vt:lpstr>
      <vt:lpstr>Changing Retail Landscape “Experiential”-Pre Covid</vt:lpstr>
      <vt:lpstr>Changing Retail Landscape</vt:lpstr>
      <vt:lpstr>Changing Retail Landscape</vt:lpstr>
      <vt:lpstr>Changing Retail Landscape</vt:lpstr>
      <vt:lpstr>Auto Sales Also Going Online</vt:lpstr>
      <vt:lpstr>Key Items to Sales Tax Forecasting in an “Era of Uncertainty”</vt:lpstr>
      <vt:lpstr>Forecasting: Understanding Your Sales Tax Categories</vt:lpstr>
      <vt:lpstr>Forecasting: Understanding Your Sales Tax Categories</vt:lpstr>
      <vt:lpstr>Forecasting: Factors “Unique” to Snoqualmie</vt:lpstr>
      <vt:lpstr>Snoqualmie Sales Tax Forecast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James</dc:creator>
  <cp:lastModifiedBy>Gabrielle Nicas</cp:lastModifiedBy>
  <cp:revision>623</cp:revision>
  <cp:lastPrinted>2020-08-12T17:30:33Z</cp:lastPrinted>
  <dcterms:created xsi:type="dcterms:W3CDTF">2019-02-26T00:24:36Z</dcterms:created>
  <dcterms:modified xsi:type="dcterms:W3CDTF">2020-08-12T19:59:04Z</dcterms:modified>
</cp:coreProperties>
</file>