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70" r:id="rId1"/>
  </p:sldMasterIdLst>
  <p:notesMasterIdLst>
    <p:notesMasterId r:id="rId64"/>
  </p:notesMasterIdLst>
  <p:handoutMasterIdLst>
    <p:handoutMasterId r:id="rId65"/>
  </p:handoutMasterIdLst>
  <p:sldIdLst>
    <p:sldId id="705" r:id="rId2"/>
    <p:sldId id="713" r:id="rId3"/>
    <p:sldId id="580" r:id="rId4"/>
    <p:sldId id="643" r:id="rId5"/>
    <p:sldId id="646" r:id="rId6"/>
    <p:sldId id="654" r:id="rId7"/>
    <p:sldId id="694" r:id="rId8"/>
    <p:sldId id="695" r:id="rId9"/>
    <p:sldId id="644" r:id="rId10"/>
    <p:sldId id="696" r:id="rId11"/>
    <p:sldId id="703" r:id="rId12"/>
    <p:sldId id="707" r:id="rId13"/>
    <p:sldId id="599" r:id="rId14"/>
    <p:sldId id="709" r:id="rId15"/>
    <p:sldId id="710" r:id="rId16"/>
    <p:sldId id="711" r:id="rId17"/>
    <p:sldId id="712" r:id="rId18"/>
    <p:sldId id="673" r:id="rId19"/>
    <p:sldId id="672" r:id="rId20"/>
    <p:sldId id="678" r:id="rId21"/>
    <p:sldId id="674" r:id="rId22"/>
    <p:sldId id="675" r:id="rId23"/>
    <p:sldId id="732" r:id="rId24"/>
    <p:sldId id="679" r:id="rId25"/>
    <p:sldId id="734" r:id="rId26"/>
    <p:sldId id="658" r:id="rId27"/>
    <p:sldId id="661" r:id="rId28"/>
    <p:sldId id="691" r:id="rId29"/>
    <p:sldId id="683" r:id="rId30"/>
    <p:sldId id="684" r:id="rId31"/>
    <p:sldId id="725" r:id="rId32"/>
    <p:sldId id="697" r:id="rId33"/>
    <p:sldId id="698" r:id="rId34"/>
    <p:sldId id="699" r:id="rId35"/>
    <p:sldId id="733" r:id="rId36"/>
    <p:sldId id="700" r:id="rId37"/>
    <p:sldId id="701" r:id="rId38"/>
    <p:sldId id="702" r:id="rId39"/>
    <p:sldId id="714" r:id="rId40"/>
    <p:sldId id="715" r:id="rId41"/>
    <p:sldId id="716" r:id="rId42"/>
    <p:sldId id="718" r:id="rId43"/>
    <p:sldId id="719" r:id="rId44"/>
    <p:sldId id="721" r:id="rId45"/>
    <p:sldId id="722" r:id="rId46"/>
    <p:sldId id="723" r:id="rId47"/>
    <p:sldId id="724" r:id="rId48"/>
    <p:sldId id="726" r:id="rId49"/>
    <p:sldId id="727" r:id="rId50"/>
    <p:sldId id="728" r:id="rId51"/>
    <p:sldId id="729" r:id="rId52"/>
    <p:sldId id="731" r:id="rId53"/>
    <p:sldId id="730" r:id="rId54"/>
    <p:sldId id="662" r:id="rId55"/>
    <p:sldId id="681" r:id="rId56"/>
    <p:sldId id="664" r:id="rId57"/>
    <p:sldId id="682" r:id="rId58"/>
    <p:sldId id="594" r:id="rId59"/>
    <p:sldId id="650" r:id="rId60"/>
    <p:sldId id="642" r:id="rId61"/>
    <p:sldId id="704" r:id="rId62"/>
    <p:sldId id="477" r:id="rId63"/>
  </p:sldIdLst>
  <p:sldSz cx="9144000" cy="6858000" type="screen4x3"/>
  <p:notesSz cx="7026275" cy="9312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>
          <p15:clr>
            <a:srgbClr val="A4A3A4"/>
          </p15:clr>
        </p15:guide>
        <p15:guide id="2" pos="221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ehring, Robert" initials="GR" lastIdx="1" clrIdx="0">
    <p:extLst>
      <p:ext uri="{19B8F6BF-5375-455C-9EA6-DF929625EA0E}">
        <p15:presenceInfo xmlns:p15="http://schemas.microsoft.com/office/powerpoint/2012/main" userId="S-1-5-21-1707295098-735848065-1540833222-44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F497D"/>
    <a:srgbClr val="648AB4"/>
    <a:srgbClr val="F4FFF3"/>
    <a:srgbClr val="FCF2F6"/>
    <a:srgbClr val="009999"/>
    <a:srgbClr val="33CCCC"/>
    <a:srgbClr val="CDCABB"/>
    <a:srgbClr val="F7D9E4"/>
    <a:srgbClr val="F6D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786" autoAdjust="0"/>
    <p:restoredTop sz="86743" autoAdjust="0"/>
  </p:normalViewPr>
  <p:slideViewPr>
    <p:cSldViewPr>
      <p:cViewPr varScale="1">
        <p:scale>
          <a:sx n="75" d="100"/>
          <a:sy n="75" d="100"/>
        </p:scale>
        <p:origin x="2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4719" cy="46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4" tIns="45802" rIns="91604" bIns="4580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932" y="1"/>
            <a:ext cx="3044719" cy="46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4" tIns="45802" rIns="91604" bIns="4580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4752"/>
            <a:ext cx="3044719" cy="46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4" tIns="45802" rIns="91604" bIns="4580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932" y="8844752"/>
            <a:ext cx="3044719" cy="46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4" tIns="45802" rIns="91604" bIns="4580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D4E71A-7074-4CED-833F-DC10386C87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8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4719" cy="46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4" tIns="45802" rIns="91604" bIns="4580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1557" y="1"/>
            <a:ext cx="3044719" cy="46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4" tIns="45802" rIns="91604" bIns="4580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837" y="4423969"/>
            <a:ext cx="5152602" cy="4190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4" tIns="45802" rIns="91604" bIns="458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6347"/>
            <a:ext cx="3044719" cy="46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4" tIns="45802" rIns="91604" bIns="4580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1557" y="8846347"/>
            <a:ext cx="3044719" cy="46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4" tIns="45802" rIns="91604" bIns="4580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42CF97-42B0-448D-ADF7-3C2FCF7A42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284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02197-7922-4F43-8C0A-973B16EAF32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21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42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09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98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985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2143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894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097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516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69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02197-7922-4F43-8C0A-973B16EAF32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49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0526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575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898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96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604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0810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357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202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6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79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001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652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153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111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624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90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543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684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122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248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90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001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353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9910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4696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2053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129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554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6142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42140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1129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63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0012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0957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1726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64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02197-7922-4F43-8C0A-973B16EAF32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52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818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94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2CF97-42B0-448D-ADF7-3C2FCF7A429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92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13489-D0BF-4688-8991-6D7E2EDB6F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2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25885-855E-47F8-80B2-84260D3019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5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147A6-E2E2-4568-872E-53E08B18BF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1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44B07-C595-4DFE-9F60-C5D9172A11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7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4BFD1-E95C-4911-83FA-38F62902A9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2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AD58-F9FE-45D0-B36A-07D2B38EF3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89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EBDB-605B-4E9E-9BB1-AA582BEAAA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8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32DED-0A5D-4209-9ECA-917914E1427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6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32880-02FE-4ED6-987D-B75B873BD2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0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BAE3C-A9BA-423F-851C-013754BFE6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9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648C28-D6E6-437F-9429-337EC53B25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9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esident@fraud-examin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fe.org/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www.chapters.theiia.org/Nisqually" TargetMode="External"/><Relationship Id="rId4" Type="http://schemas.openxmlformats.org/officeDocument/2006/relationships/hyperlink" Target="http://www.fraud-examiners.org/" TargetMode="Externa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o.wa.gov/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mailto:rgoehring@kentwa.gov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6200" y="-42446"/>
            <a:ext cx="89154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800" b="1" kern="0" dirty="0">
              <a:solidFill>
                <a:schemeClr val="tx2"/>
              </a:solidFill>
              <a:latin typeface="Lucida Sans Unicode" panose="020B0602030504020204" pitchFamily="34" charset="0"/>
              <a:ea typeface="+mj-ea"/>
              <a:cs typeface="Lucida Sans Unicode" panose="020B0602030504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>
                <a:solidFill>
                  <a:srgbClr val="1F497D"/>
                </a:solidFill>
                <a:latin typeface="Lucida Sans Unicode" panose="020B0602030504020204" pitchFamily="34" charset="0"/>
                <a:ea typeface="+mj-ea"/>
                <a:cs typeface="Lucida Sans Unicode" panose="020B0602030504020204" pitchFamily="34" charset="0"/>
              </a:rPr>
              <a:t>Fraud and Internal Controls – The Good, the Bad and the Ugly</a:t>
            </a:r>
            <a:endParaRPr lang="en-US" sz="4400" b="1" kern="0" dirty="0">
              <a:solidFill>
                <a:schemeClr val="tx2"/>
              </a:solidFill>
              <a:latin typeface="Lucida Sans Unicode" panose="020B0602030504020204" pitchFamily="34" charset="0"/>
              <a:ea typeface="+mj-ea"/>
              <a:cs typeface="Lucida Sans Unicode" panose="020B0602030504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chemeClr val="tx2"/>
              </a:solidFill>
              <a:ea typeface="+mj-ea"/>
              <a:cs typeface="+mj-cs"/>
            </a:endParaRPr>
          </a:p>
          <a:p>
            <a:pPr marL="465138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1F497D"/>
                </a:solidFill>
                <a:latin typeface="Lucida Sans Unicode" panose="020B0602030504020204" pitchFamily="34" charset="0"/>
                <a:ea typeface="+mj-ea"/>
                <a:cs typeface="Lucida Sans Unicode" panose="020B0602030504020204" pitchFamily="34" charset="0"/>
              </a:rPr>
              <a:t>Presentation for the Puget Sound Finance Officers Association</a:t>
            </a:r>
          </a:p>
          <a:p>
            <a:pPr marL="465138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1F497D"/>
                </a:solidFill>
                <a:latin typeface="Lucida Sans Unicode" panose="020B0602030504020204" pitchFamily="34" charset="0"/>
                <a:ea typeface="+mj-ea"/>
                <a:cs typeface="Lucida Sans Unicode" panose="020B0602030504020204" pitchFamily="34" charset="0"/>
              </a:rPr>
              <a:t>November 13, 2019</a:t>
            </a:r>
          </a:p>
          <a:p>
            <a:pPr marL="465138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kern="0" dirty="0">
              <a:solidFill>
                <a:srgbClr val="1F497D"/>
              </a:solidFill>
              <a:latin typeface="Lucida Sans Unicode" panose="020B0602030504020204" pitchFamily="34" charset="0"/>
              <a:ea typeface="+mj-ea"/>
              <a:cs typeface="Lucida Sans Unicode" panose="020B0602030504020204" pitchFamily="34" charset="0"/>
            </a:endParaRPr>
          </a:p>
          <a:p>
            <a:pPr marL="465138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1F497D"/>
                </a:solidFill>
                <a:latin typeface="Lucida Sans Unicode" panose="020B0602030504020204" pitchFamily="34" charset="0"/>
                <a:ea typeface="+mj-ea"/>
                <a:cs typeface="Lucida Sans Unicode" panose="020B0602030504020204" pitchFamily="34" charset="0"/>
              </a:rPr>
              <a:t>Robert Goehring, CFE, CPA, City Auditor</a:t>
            </a:r>
          </a:p>
          <a:p>
            <a:pPr marL="465138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1F497D"/>
                </a:solidFill>
                <a:latin typeface="Lucida Sans Unicode" panose="020B0602030504020204" pitchFamily="34" charset="0"/>
                <a:ea typeface="+mj-ea"/>
                <a:cs typeface="Lucida Sans Unicode" panose="020B0602030504020204" pitchFamily="34" charset="0"/>
                <a:hlinkClick r:id="rId3"/>
              </a:rPr>
              <a:t>rgoehring@kentwa.gov</a:t>
            </a:r>
            <a:b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Verdana" pitchFamily="34" charset="0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7200" y="6243839"/>
            <a:ext cx="6858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KentConnect_smal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37566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61CBE1-59B7-46FE-9A7A-96594FC41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7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Agenda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343399"/>
          </a:xfrm>
        </p:spPr>
        <p:txBody>
          <a:bodyPr>
            <a:normAutofit/>
          </a:bodyPr>
          <a:lstStyle/>
          <a:p>
            <a:pPr marL="914400" indent="-457200"/>
            <a:r>
              <a:rPr lang="en-US" dirty="0">
                <a:solidFill>
                  <a:srgbClr val="1F497D"/>
                </a:solidFill>
                <a:latin typeface="Lucida Sans"/>
              </a:rPr>
              <a:t>Accounts Receivable Lapping Scheme </a:t>
            </a:r>
          </a:p>
          <a:p>
            <a:pPr marL="914400" indent="-457200"/>
            <a:r>
              <a:rPr lang="en-US" i="1" dirty="0">
                <a:solidFill>
                  <a:srgbClr val="1F497D"/>
                </a:solidFill>
                <a:latin typeface="Lucida Sans"/>
              </a:rPr>
              <a:t>Fraud Casebook Lessons from the Bad Side of Business</a:t>
            </a:r>
            <a:r>
              <a:rPr lang="en-US" dirty="0">
                <a:solidFill>
                  <a:srgbClr val="1F497D"/>
                </a:solidFill>
                <a:latin typeface="Lucida Sans"/>
              </a:rPr>
              <a:t>:</a:t>
            </a:r>
          </a:p>
          <a:p>
            <a:pPr marL="18288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A New York State of Mind</a:t>
            </a:r>
          </a:p>
          <a:p>
            <a:pPr marL="18288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The Skim Sisters</a:t>
            </a:r>
          </a:p>
          <a:p>
            <a:pPr marL="0" lvl="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4501" y="6342937"/>
            <a:ext cx="6781799" cy="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10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45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Agenda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343399"/>
          </a:xfrm>
        </p:spPr>
        <p:txBody>
          <a:bodyPr>
            <a:normAutofit/>
          </a:bodyPr>
          <a:lstStyle/>
          <a:p>
            <a:pPr marL="914400" indent="-457200"/>
            <a:r>
              <a:rPr lang="en-US" dirty="0">
                <a:solidFill>
                  <a:srgbClr val="1F497D"/>
                </a:solidFill>
                <a:latin typeface="Lucida Sans"/>
              </a:rPr>
              <a:t>Monitoring Exercise – Municipal Court Revenues </a:t>
            </a:r>
          </a:p>
          <a:p>
            <a:pPr marL="914400" indent="-457200"/>
            <a:r>
              <a:rPr lang="en-US" dirty="0">
                <a:solidFill>
                  <a:srgbClr val="1F497D"/>
                </a:solidFill>
                <a:latin typeface="Lucida Sans"/>
              </a:rPr>
              <a:t>Concluding Thoughts</a:t>
            </a:r>
          </a:p>
          <a:p>
            <a:pPr marL="914400" indent="-457200"/>
            <a:r>
              <a:rPr lang="en-US" dirty="0">
                <a:solidFill>
                  <a:srgbClr val="1F497D"/>
                </a:solidFill>
                <a:latin typeface="Lucida Sans"/>
              </a:rPr>
              <a:t>Additional Resources</a:t>
            </a:r>
          </a:p>
          <a:p>
            <a:pPr marL="914400" indent="-457200"/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0" lvl="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4501" y="6342937"/>
            <a:ext cx="6781799" cy="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11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40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November 2018 PSFOA Presentation Summary</a:t>
            </a:r>
            <a:endParaRPr lang="en-US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87" y="1830981"/>
            <a:ext cx="8229600" cy="432627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ACFE 2018 Bi-Annual Report to the Nations: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On average, organizations lose an estimated </a:t>
            </a:r>
            <a:r>
              <a:rPr lang="en-US" b="1" dirty="0">
                <a:solidFill>
                  <a:srgbClr val="1F497D"/>
                </a:solidFill>
                <a:latin typeface="Lucida Sans"/>
              </a:rPr>
              <a:t>5%</a:t>
            </a:r>
            <a:r>
              <a:rPr lang="en-US" dirty="0">
                <a:solidFill>
                  <a:srgbClr val="1F497D"/>
                </a:solidFill>
                <a:latin typeface="Lucida Sans"/>
              </a:rPr>
              <a:t> of their annual revenues to fraud (no change from prior reports)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Over $7.1 billion in total losses </a:t>
            </a:r>
          </a:p>
          <a:p>
            <a:pPr marL="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200" y="6193771"/>
            <a:ext cx="6781800" cy="1508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12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13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08121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Presentation Summary - Continued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84213" y="6189684"/>
            <a:ext cx="6629399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13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1337232" y="1642220"/>
            <a:ext cx="5915779" cy="4410127"/>
            <a:chOff x="959" y="1059"/>
            <a:chExt cx="3772" cy="2733"/>
          </a:xfrm>
        </p:grpSpPr>
        <p:sp>
          <p:nvSpPr>
            <p:cNvPr id="10" name="AutoShape 4"/>
            <p:cNvSpPr>
              <a:spLocks noChangeAspect="1" noChangeArrowheads="1"/>
            </p:cNvSpPr>
            <p:nvPr/>
          </p:nvSpPr>
          <p:spPr bwMode="auto">
            <a:xfrm>
              <a:off x="2075" y="1773"/>
              <a:ext cx="1590" cy="1372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959" y="3131"/>
              <a:ext cx="1229" cy="661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/>
                <a:t>Motivation</a:t>
              </a:r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2234" y="1059"/>
              <a:ext cx="1430" cy="652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/>
                <a:t>Opportunity</a:t>
              </a:r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009" y="3170"/>
              <a:ext cx="1722" cy="622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/>
                <a:t>Rationalization</a:t>
              </a:r>
            </a:p>
          </p:txBody>
        </p:sp>
      </p:grpSp>
      <p:pic>
        <p:nvPicPr>
          <p:cNvPr id="14" name="Picture 13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13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Presentation Summary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2117"/>
            <a:ext cx="8229600" cy="446657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Fraud is a violation of a trust with the taxpayers (goes beyond dollars)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Proper tone at the top is critical in prevention of fraud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Trust is not an internal control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200" y="6193771"/>
            <a:ext cx="6781800" cy="1508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14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316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Presentation Summary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0257"/>
            <a:ext cx="8229600" cy="413809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Anyone in an organization can commit fraud – Access, Skill and Opportunity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Internal controls are positional and situational, not personal (don’t place your staff at risk)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Employees respect what you inspect not expect (fraudsters don’t play by the rules)</a:t>
            </a: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200" y="6193771"/>
            <a:ext cx="6781800" cy="1508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15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37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Presentation Summary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57" y="1788721"/>
            <a:ext cx="8229600" cy="388054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Importance of:   </a:t>
            </a:r>
          </a:p>
          <a:p>
            <a:pPr marL="1146175" indent="-454025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Knowing your financial operations including asking “what could go wrong?”</a:t>
            </a:r>
          </a:p>
          <a:p>
            <a:pPr marL="1146175" indent="-454025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Assessing impact and likelihood of occurrence of an adverse event</a:t>
            </a:r>
          </a:p>
          <a:p>
            <a:pPr marL="1146175" indent="-454025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Proper segregation of duties</a:t>
            </a: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200" y="6193771"/>
            <a:ext cx="6781800" cy="1508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16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50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Presentation Summary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57" y="1686308"/>
            <a:ext cx="8229600" cy="446657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Importance of - Continued:</a:t>
            </a:r>
          </a:p>
          <a:p>
            <a:pPr marL="1146175" indent="-454025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Proper audit trail (complete and accurate financial story)</a:t>
            </a:r>
          </a:p>
          <a:p>
            <a:pPr marL="1146175" indent="-454025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Proper monitoring of financial operations and timely and effective follow-up on exceptions</a:t>
            </a:r>
          </a:p>
          <a:p>
            <a:pPr marL="1146175" indent="-454025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Leveraging resources (you are not alone)</a:t>
            </a:r>
          </a:p>
          <a:p>
            <a:pPr marL="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200" y="6193771"/>
            <a:ext cx="6781800" cy="1508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17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74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COSO Integrated Internal Control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455"/>
            <a:ext cx="8229600" cy="424914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Risk-based framework whereby internal control:</a:t>
            </a:r>
          </a:p>
          <a:p>
            <a:pPr marL="1025525" indent="-452438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Is a process not an end unto itself</a:t>
            </a:r>
          </a:p>
          <a:p>
            <a:pPr marL="1025525" indent="-452438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Established by people at every level of the organization </a:t>
            </a:r>
          </a:p>
          <a:p>
            <a:pPr marL="1025525" indent="-452438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Reasonable rather than absolute assurance measured in three separate overlapping categories</a:t>
            </a: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57150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914400" indent="0">
              <a:buNone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199" y="6178691"/>
            <a:ext cx="6781801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18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3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COSO IICF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>
            <a:normAutofit/>
          </a:bodyPr>
          <a:lstStyle/>
          <a:p>
            <a:pPr marL="91440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57150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914400" indent="0">
              <a:buNone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199" y="6178691"/>
            <a:ext cx="6781801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19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9E7E80-2182-4296-AB82-7BFA4BA46A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329" y="1455798"/>
            <a:ext cx="4572000" cy="472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62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H="1">
            <a:off x="457200" y="6243839"/>
            <a:ext cx="6858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37566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FA3462-0990-482D-A956-0796D5C5A3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2" y="614160"/>
            <a:ext cx="6400795" cy="48005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E9ADCF-2B04-43BB-A9D8-5E203A1F7AF5}"/>
              </a:ext>
            </a:extLst>
          </p:cNvPr>
          <p:cNvSpPr txBox="1"/>
          <p:nvPr/>
        </p:nvSpPr>
        <p:spPr>
          <a:xfrm>
            <a:off x="457200" y="5536910"/>
            <a:ext cx="4750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1F497D"/>
                </a:solidFill>
                <a:latin typeface="Gill Sans MT" panose="020B0502020104020203" pitchFamily="34" charset="0"/>
              </a:rPr>
              <a:t>Source:  erpforidaho.com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B1B248-0AF1-4AC7-A38D-B00155265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7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COSO IICF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699"/>
            <a:ext cx="8229600" cy="445770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Five Overlapping Elements: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Objectives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Components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Levels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Principles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Points of Focus</a:t>
            </a:r>
          </a:p>
          <a:p>
            <a:pPr marL="341313" indent="-341313"/>
            <a:r>
              <a:rPr lang="en-US" dirty="0">
                <a:solidFill>
                  <a:srgbClr val="1F497D"/>
                </a:solidFill>
                <a:latin typeface="Lucida Sans"/>
              </a:rPr>
              <a:t>Visualized through the Integrated Internal Control Framework Cube</a:t>
            </a:r>
          </a:p>
          <a:p>
            <a:pPr marL="914400" indent="0">
              <a:buNone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199" y="6178691"/>
            <a:ext cx="6781801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20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40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COSO IICF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281908"/>
            <a:ext cx="8229600" cy="47324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Three Objectives: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Operations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Reporting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Compliance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Five Components: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Control Environment 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Risk Assessment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Control Activities </a:t>
            </a:r>
          </a:p>
          <a:p>
            <a:pPr marL="914400" indent="0">
              <a:buNone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199" y="6178691"/>
            <a:ext cx="6781801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21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791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COSO IICF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825" y="1633816"/>
            <a:ext cx="8229600" cy="4374417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>
                <a:solidFill>
                  <a:srgbClr val="1F497D"/>
                </a:solidFill>
                <a:latin typeface="Lucida Sans"/>
              </a:rPr>
              <a:t>Five Components - Continued: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sz="3500" dirty="0">
                <a:solidFill>
                  <a:srgbClr val="1F497D"/>
                </a:solidFill>
                <a:latin typeface="Lucida Sans"/>
              </a:rPr>
              <a:t>Information and Communication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sz="3500" dirty="0">
                <a:solidFill>
                  <a:srgbClr val="1F497D"/>
                </a:solidFill>
                <a:latin typeface="Lucida Sans"/>
              </a:rPr>
              <a:t>Monitoring Activities</a:t>
            </a:r>
          </a:p>
          <a:p>
            <a:r>
              <a:rPr lang="en-US" sz="3500" dirty="0">
                <a:solidFill>
                  <a:srgbClr val="1F497D"/>
                </a:solidFill>
                <a:latin typeface="Lucida Sans"/>
              </a:rPr>
              <a:t>Four Levels: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sz="3500" dirty="0">
                <a:solidFill>
                  <a:srgbClr val="1F497D"/>
                </a:solidFill>
                <a:latin typeface="Lucida Sans"/>
              </a:rPr>
              <a:t>Entity Level 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sz="3500" dirty="0">
                <a:solidFill>
                  <a:srgbClr val="1F497D"/>
                </a:solidFill>
                <a:latin typeface="Lucida Sans"/>
              </a:rPr>
              <a:t>Division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sz="3500" dirty="0">
                <a:solidFill>
                  <a:srgbClr val="1F497D"/>
                </a:solidFill>
                <a:latin typeface="Lucida Sans"/>
              </a:rPr>
              <a:t>Operating Unit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sz="3500" dirty="0">
                <a:solidFill>
                  <a:srgbClr val="1F497D"/>
                </a:solidFill>
                <a:latin typeface="Lucida Sans"/>
              </a:rPr>
              <a:t>Function</a:t>
            </a:r>
          </a:p>
          <a:p>
            <a:pPr marL="57150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914400" indent="0">
              <a:buNone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199" y="6178691"/>
            <a:ext cx="6781801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22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75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COSO IICF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7689"/>
            <a:ext cx="8229600" cy="4844489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17 Principles:  </a:t>
            </a:r>
          </a:p>
          <a:p>
            <a:pPr marL="401638" indent="0">
              <a:buNone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Representing fundamental concepts associated with each </a:t>
            </a:r>
            <a:r>
              <a:rPr lang="en-US" i="1" dirty="0">
                <a:solidFill>
                  <a:srgbClr val="1F497D"/>
                </a:solidFill>
                <a:latin typeface="Lucida Sans"/>
              </a:rPr>
              <a:t>Component</a:t>
            </a:r>
            <a:r>
              <a:rPr lang="en-US" dirty="0">
                <a:solidFill>
                  <a:srgbClr val="1F497D"/>
                </a:solidFill>
                <a:latin typeface="Lucida Sans"/>
              </a:rPr>
              <a:t> of an effective internal control system, each supported by one or more </a:t>
            </a:r>
            <a:r>
              <a:rPr lang="en-US" i="1" dirty="0">
                <a:solidFill>
                  <a:srgbClr val="1F497D"/>
                </a:solidFill>
                <a:latin typeface="Lucida Sans"/>
              </a:rPr>
              <a:t>Points of Focus</a:t>
            </a:r>
            <a:r>
              <a:rPr lang="en-US" dirty="0">
                <a:solidFill>
                  <a:srgbClr val="1F497D"/>
                </a:solidFill>
                <a:latin typeface="Lucida Sans"/>
              </a:rPr>
              <a:t>.  </a:t>
            </a:r>
          </a:p>
          <a:p>
            <a:pPr marL="461963" indent="-457200"/>
            <a:r>
              <a:rPr lang="en-US" dirty="0">
                <a:solidFill>
                  <a:srgbClr val="1F497D"/>
                </a:solidFill>
                <a:latin typeface="Lucida Sans"/>
              </a:rPr>
              <a:t>77 Points of Focus:</a:t>
            </a:r>
          </a:p>
          <a:p>
            <a:pPr marL="461963" indent="0">
              <a:buNone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Important characteristics of one or more </a:t>
            </a:r>
            <a:r>
              <a:rPr lang="en-US" i="1" dirty="0">
                <a:solidFill>
                  <a:srgbClr val="1F497D"/>
                </a:solidFill>
                <a:latin typeface="Lucida Sans"/>
              </a:rPr>
              <a:t>Principles </a:t>
            </a:r>
            <a:r>
              <a:rPr lang="en-US" dirty="0">
                <a:solidFill>
                  <a:srgbClr val="1F497D"/>
                </a:solidFill>
                <a:latin typeface="Lucida Sans"/>
              </a:rPr>
              <a:t>(five impact more than one)</a:t>
            </a:r>
          </a:p>
          <a:p>
            <a:pPr marL="57150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914400" indent="0">
              <a:buNone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199" y="6178691"/>
            <a:ext cx="6781801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23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84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COSO IICF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7690"/>
            <a:ext cx="8229600" cy="44040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Illustration:  </a:t>
            </a:r>
          </a:p>
          <a:p>
            <a:pPr marL="858838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Control Environment (five Principles)</a:t>
            </a:r>
          </a:p>
          <a:p>
            <a:pPr marL="858838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Selected Principle – Commitment to integrity and ethical values</a:t>
            </a:r>
          </a:p>
          <a:p>
            <a:pPr marL="858838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Two Selected Points of Focus – Sets the Tone at the Top and establishes Standards of Conduct</a:t>
            </a:r>
          </a:p>
          <a:p>
            <a:pPr marL="57150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914400" indent="0">
              <a:buNone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199" y="6178691"/>
            <a:ext cx="6781801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24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92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6282" y="2292709"/>
            <a:ext cx="6629401" cy="3506072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68000">
                <a:schemeClr val="accent6">
                  <a:lumMod val="40000"/>
                  <a:lumOff val="60000"/>
                </a:schemeClr>
              </a:gs>
              <a:gs pos="100000">
                <a:srgbClr val="FACDA8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8" y="5798780"/>
            <a:ext cx="6629401" cy="6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C6CD7A6-0725-4B14-934A-462B01EBF9AA}"/>
              </a:ext>
            </a:extLst>
          </p:cNvPr>
          <p:cNvSpPr/>
          <p:nvPr/>
        </p:nvSpPr>
        <p:spPr>
          <a:xfrm>
            <a:off x="762000" y="159603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Audit Risk Heat Map –Illustrative Only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Accounting System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9D5E0-B361-459E-A5E3-89EFCBF0F884}"/>
              </a:ext>
            </a:extLst>
          </p:cNvPr>
          <p:cNvSpPr txBox="1"/>
          <p:nvPr/>
        </p:nvSpPr>
        <p:spPr>
          <a:xfrm>
            <a:off x="5473003" y="2663713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Receipting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21982D-1B18-44D0-B8B0-7B2062B68A3D}"/>
              </a:ext>
            </a:extLst>
          </p:cNvPr>
          <p:cNvSpPr txBox="1"/>
          <p:nvPr/>
        </p:nvSpPr>
        <p:spPr>
          <a:xfrm>
            <a:off x="3848099" y="2383908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Payroll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A48F20-FE8E-498E-8615-20A1B30146F4}"/>
              </a:ext>
            </a:extLst>
          </p:cNvPr>
          <p:cNvSpPr txBox="1"/>
          <p:nvPr/>
        </p:nvSpPr>
        <p:spPr>
          <a:xfrm>
            <a:off x="1260753" y="4074531"/>
            <a:ext cx="3090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Accounts Payable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7D7442-1BEC-4E76-8840-94F9B7CEFA14}"/>
              </a:ext>
            </a:extLst>
          </p:cNvPr>
          <p:cNvSpPr txBox="1"/>
          <p:nvPr/>
        </p:nvSpPr>
        <p:spPr>
          <a:xfrm>
            <a:off x="1289328" y="4931144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Capital Assets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B81BB7-D11F-4CED-96B2-7B88962F9BFD}"/>
              </a:ext>
            </a:extLst>
          </p:cNvPr>
          <p:cNvSpPr txBox="1"/>
          <p:nvPr/>
        </p:nvSpPr>
        <p:spPr>
          <a:xfrm>
            <a:off x="956268" y="2937226"/>
            <a:ext cx="4038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Small &amp; Attractive Capital Assets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DB3493-E290-46E2-8910-05865973A996}"/>
              </a:ext>
            </a:extLst>
          </p:cNvPr>
          <p:cNvSpPr txBox="1"/>
          <p:nvPr/>
        </p:nvSpPr>
        <p:spPr>
          <a:xfrm>
            <a:off x="1289328" y="2200081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Journal Entries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F2C055-CBB9-4DCF-9B51-85DA7750A3F3}"/>
              </a:ext>
            </a:extLst>
          </p:cNvPr>
          <p:cNvSpPr txBox="1"/>
          <p:nvPr/>
        </p:nvSpPr>
        <p:spPr>
          <a:xfrm>
            <a:off x="5098594" y="3473889"/>
            <a:ext cx="2393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Credit Cards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2580C7-7F87-48E7-A056-967B07C1923A}"/>
              </a:ext>
            </a:extLst>
          </p:cNvPr>
          <p:cNvSpPr txBox="1"/>
          <p:nvPr/>
        </p:nvSpPr>
        <p:spPr>
          <a:xfrm>
            <a:off x="4123174" y="4113068"/>
            <a:ext cx="34834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Disbursements </a:t>
            </a:r>
          </a:p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(e.g. Wire Transfers)</a:t>
            </a:r>
          </a:p>
        </p:txBody>
      </p:sp>
    </p:spTree>
    <p:extLst>
      <p:ext uri="{BB962C8B-B14F-4D97-AF65-F5344CB8AC3E}">
        <p14:creationId xmlns:p14="http://schemas.microsoft.com/office/powerpoint/2010/main" val="209852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0100" y="2098594"/>
            <a:ext cx="6858000" cy="378997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68000">
                <a:schemeClr val="accent6">
                  <a:lumMod val="40000"/>
                  <a:lumOff val="60000"/>
                </a:schemeClr>
              </a:gs>
              <a:gs pos="100000">
                <a:srgbClr val="FACDA8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888574"/>
            <a:ext cx="6934200" cy="6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C6CD7A6-0725-4B14-934A-462B01EBF9AA}"/>
              </a:ext>
            </a:extLst>
          </p:cNvPr>
          <p:cNvSpPr/>
          <p:nvPr/>
        </p:nvSpPr>
        <p:spPr>
          <a:xfrm>
            <a:off x="762000" y="159603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Audit Risk Heat Map – Continued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Department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9D5E0-B361-459E-A5E3-89EFCBF0F884}"/>
              </a:ext>
            </a:extLst>
          </p:cNvPr>
          <p:cNvSpPr txBox="1"/>
          <p:nvPr/>
        </p:nvSpPr>
        <p:spPr>
          <a:xfrm>
            <a:off x="1509346" y="2447050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Equipment Rental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21982D-1B18-44D0-B8B0-7B2062B68A3D}"/>
              </a:ext>
            </a:extLst>
          </p:cNvPr>
          <p:cNvSpPr txBox="1"/>
          <p:nvPr/>
        </p:nvSpPr>
        <p:spPr>
          <a:xfrm>
            <a:off x="5257800" y="2566577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Parks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A48F20-FE8E-498E-8615-20A1B30146F4}"/>
              </a:ext>
            </a:extLst>
          </p:cNvPr>
          <p:cNvSpPr txBox="1"/>
          <p:nvPr/>
        </p:nvSpPr>
        <p:spPr>
          <a:xfrm>
            <a:off x="4690906" y="4712672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Police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7D7442-1BEC-4E76-8840-94F9B7CEFA14}"/>
              </a:ext>
            </a:extLst>
          </p:cNvPr>
          <p:cNvSpPr txBox="1"/>
          <p:nvPr/>
        </p:nvSpPr>
        <p:spPr>
          <a:xfrm>
            <a:off x="1509346" y="4906217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Public Works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B81BB7-D11F-4CED-96B2-7B88962F9BFD}"/>
              </a:ext>
            </a:extLst>
          </p:cNvPr>
          <p:cNvSpPr txBox="1"/>
          <p:nvPr/>
        </p:nvSpPr>
        <p:spPr>
          <a:xfrm>
            <a:off x="2438400" y="3980219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Fire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F3AFBC-3706-471A-9627-48FD90D8B9D4}"/>
              </a:ext>
            </a:extLst>
          </p:cNvPr>
          <p:cNvSpPr txBox="1"/>
          <p:nvPr/>
        </p:nvSpPr>
        <p:spPr>
          <a:xfrm>
            <a:off x="3928906" y="325944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497D"/>
                </a:solidFill>
                <a:latin typeface="Lucida Sans" panose="020B0602030504020204" pitchFamily="34" charset="0"/>
              </a:rPr>
              <a:t>Finance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15C0E-3BC7-4979-BD2F-C36D865BFC6E}"/>
              </a:ext>
            </a:extLst>
          </p:cNvPr>
          <p:cNvSpPr txBox="1"/>
          <p:nvPr/>
        </p:nvSpPr>
        <p:spPr>
          <a:xfrm>
            <a:off x="5715000" y="384421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Court</a:t>
            </a:r>
          </a:p>
        </p:txBody>
      </p:sp>
    </p:spTree>
    <p:extLst>
      <p:ext uri="{BB962C8B-B14F-4D97-AF65-F5344CB8AC3E}">
        <p14:creationId xmlns:p14="http://schemas.microsoft.com/office/powerpoint/2010/main" val="324767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7218" y="2121681"/>
            <a:ext cx="6858000" cy="38862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68000">
                <a:schemeClr val="accent6">
                  <a:lumMod val="40000"/>
                  <a:lumOff val="60000"/>
                </a:schemeClr>
              </a:gs>
              <a:gs pos="100000">
                <a:srgbClr val="FACDA8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48" y="6039916"/>
            <a:ext cx="6934200" cy="6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C6CD7A6-0725-4B14-934A-462B01EBF9AA}"/>
              </a:ext>
            </a:extLst>
          </p:cNvPr>
          <p:cNvSpPr/>
          <p:nvPr/>
        </p:nvSpPr>
        <p:spPr>
          <a:xfrm>
            <a:off x="762000" y="159603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Audit Risk Heat Map – Continued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Operation - Likelihood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9D5E0-B361-459E-A5E3-89EFCBF0F884}"/>
              </a:ext>
            </a:extLst>
          </p:cNvPr>
          <p:cNvSpPr txBox="1"/>
          <p:nvPr/>
        </p:nvSpPr>
        <p:spPr>
          <a:xfrm>
            <a:off x="3627666" y="2546591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Fuel Island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21982D-1B18-44D0-B8B0-7B2062B68A3D}"/>
              </a:ext>
            </a:extLst>
          </p:cNvPr>
          <p:cNvSpPr txBox="1"/>
          <p:nvPr/>
        </p:nvSpPr>
        <p:spPr>
          <a:xfrm>
            <a:off x="1189503" y="4480495"/>
            <a:ext cx="26501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Outgoing Wire Transfers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B81BB7-D11F-4CED-96B2-7B88962F9BFD}"/>
              </a:ext>
            </a:extLst>
          </p:cNvPr>
          <p:cNvSpPr txBox="1"/>
          <p:nvPr/>
        </p:nvSpPr>
        <p:spPr>
          <a:xfrm>
            <a:off x="1248896" y="3027078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Construction Contracts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15C0E-3BC7-4979-BD2F-C36D865BFC6E}"/>
              </a:ext>
            </a:extLst>
          </p:cNvPr>
          <p:cNvSpPr txBox="1"/>
          <p:nvPr/>
        </p:nvSpPr>
        <p:spPr>
          <a:xfrm>
            <a:off x="5189766" y="5050224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Overtime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BE7004-1856-439D-988D-6985D9836ABB}"/>
              </a:ext>
            </a:extLst>
          </p:cNvPr>
          <p:cNvSpPr txBox="1"/>
          <p:nvPr/>
        </p:nvSpPr>
        <p:spPr>
          <a:xfrm>
            <a:off x="4572000" y="3851300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Lucida Sans" panose="020B0602030504020204" pitchFamily="34" charset="0"/>
              </a:rPr>
              <a:t>Credit Cards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924918-A4CE-40A5-A02A-BDC4F63A152C}"/>
              </a:ext>
            </a:extLst>
          </p:cNvPr>
          <p:cNvSpPr txBox="1"/>
          <p:nvPr/>
        </p:nvSpPr>
        <p:spPr>
          <a:xfrm>
            <a:off x="5575939" y="3250102"/>
            <a:ext cx="1475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Travel</a:t>
            </a:r>
          </a:p>
        </p:txBody>
      </p:sp>
    </p:spTree>
    <p:extLst>
      <p:ext uri="{BB962C8B-B14F-4D97-AF65-F5344CB8AC3E}">
        <p14:creationId xmlns:p14="http://schemas.microsoft.com/office/powerpoint/2010/main" val="29912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7218" y="2121681"/>
            <a:ext cx="6858000" cy="38862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68000">
                <a:schemeClr val="accent6">
                  <a:lumMod val="40000"/>
                  <a:lumOff val="60000"/>
                </a:schemeClr>
              </a:gs>
              <a:gs pos="100000">
                <a:srgbClr val="FACDA8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48" y="6039916"/>
            <a:ext cx="6934200" cy="6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C6CD7A6-0725-4B14-934A-462B01EBF9AA}"/>
              </a:ext>
            </a:extLst>
          </p:cNvPr>
          <p:cNvSpPr/>
          <p:nvPr/>
        </p:nvSpPr>
        <p:spPr>
          <a:xfrm>
            <a:off x="762000" y="159603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Audit Risk Heat Map – Continued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Operation - Impact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9D5E0-B361-459E-A5E3-89EFCBF0F884}"/>
              </a:ext>
            </a:extLst>
          </p:cNvPr>
          <p:cNvSpPr txBox="1"/>
          <p:nvPr/>
        </p:nvSpPr>
        <p:spPr>
          <a:xfrm>
            <a:off x="1942263" y="2664442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Fuel Island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21982D-1B18-44D0-B8B0-7B2062B68A3D}"/>
              </a:ext>
            </a:extLst>
          </p:cNvPr>
          <p:cNvSpPr txBox="1"/>
          <p:nvPr/>
        </p:nvSpPr>
        <p:spPr>
          <a:xfrm>
            <a:off x="4986554" y="2219480"/>
            <a:ext cx="26501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Outgoing Wire Transfers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B81BB7-D11F-4CED-96B2-7B88962F9BFD}"/>
              </a:ext>
            </a:extLst>
          </p:cNvPr>
          <p:cNvSpPr txBox="1"/>
          <p:nvPr/>
        </p:nvSpPr>
        <p:spPr>
          <a:xfrm>
            <a:off x="5016250" y="3589085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Construction Contracts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15C0E-3BC7-4979-BD2F-C36D865BFC6E}"/>
              </a:ext>
            </a:extLst>
          </p:cNvPr>
          <p:cNvSpPr txBox="1"/>
          <p:nvPr/>
        </p:nvSpPr>
        <p:spPr>
          <a:xfrm>
            <a:off x="3505200" y="523215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Overtime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BE7004-1856-439D-988D-6985D9836ABB}"/>
              </a:ext>
            </a:extLst>
          </p:cNvPr>
          <p:cNvSpPr txBox="1"/>
          <p:nvPr/>
        </p:nvSpPr>
        <p:spPr>
          <a:xfrm>
            <a:off x="3327651" y="3963977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Lucida Sans" panose="020B0602030504020204" pitchFamily="34" charset="0"/>
              </a:rPr>
              <a:t>Credit Cards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924918-A4CE-40A5-A02A-BDC4F63A152C}"/>
              </a:ext>
            </a:extLst>
          </p:cNvPr>
          <p:cNvSpPr txBox="1"/>
          <p:nvPr/>
        </p:nvSpPr>
        <p:spPr>
          <a:xfrm>
            <a:off x="1204576" y="3499590"/>
            <a:ext cx="1475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Travel</a:t>
            </a:r>
          </a:p>
        </p:txBody>
      </p:sp>
    </p:spTree>
    <p:extLst>
      <p:ext uri="{BB962C8B-B14F-4D97-AF65-F5344CB8AC3E}">
        <p14:creationId xmlns:p14="http://schemas.microsoft.com/office/powerpoint/2010/main" val="412435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Check-for-Cash Substitution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6764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The Scheme:  Recorded customer cash payments are replaced by unrecorded customer check payments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Fraudster prepares separate deposit ticket (false) for transmittal with the accounting records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Fraudster prepares separate deposit ticket (correct) for transmittal with the money to the bank</a:t>
            </a:r>
          </a:p>
        </p:txBody>
      </p:sp>
      <p:pic>
        <p:nvPicPr>
          <p:cNvPr id="4" name="Picture 3" descr="KentConnect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5486400"/>
            <a:ext cx="198437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457200" y="6085681"/>
            <a:ext cx="6473825" cy="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29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50983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6" y="457200"/>
            <a:ext cx="8229600" cy="1219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1F497D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524000"/>
            <a:ext cx="8229600" cy="4572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City Auditor, City of Kent (September 2002 through current)</a:t>
            </a:r>
          </a:p>
          <a:p>
            <a:r>
              <a:rPr lang="en-US" dirty="0">
                <a:solidFill>
                  <a:srgbClr val="1F497D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Washington State Auditor’s Office (August 1987 – August 2002, last three years with Special Investigations) </a:t>
            </a:r>
          </a:p>
          <a:p>
            <a:r>
              <a:rPr lang="en-US" dirty="0">
                <a:solidFill>
                  <a:srgbClr val="1F497D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Director at Large (six years as President), Pacific Northwest Chapter/ACFE (July 2002 – Current)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84F07-0578-4859-B8B2-2C68B426EE1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57201" y="6262177"/>
            <a:ext cx="6857999" cy="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3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10" name="Picture 9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37566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26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Check-for-Cash Substitution Scheme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52600"/>
            <a:ext cx="8229600" cy="3733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The Result:  Total receipts agrees to total deposit ticket; however, cash (stolen) is short to receipts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The Solution:  Always verify check and cash composition per the accounting records to the bank-validated deposit ticket or equivalent record from the bank</a:t>
            </a:r>
          </a:p>
        </p:txBody>
      </p:sp>
      <p:pic>
        <p:nvPicPr>
          <p:cNvPr id="4" name="Picture 3" descr="KentConnect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5486400"/>
            <a:ext cx="198437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457200" y="6085681"/>
            <a:ext cx="6473825" cy="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30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81761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entConnect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5486400"/>
            <a:ext cx="198437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457200" y="6085681"/>
            <a:ext cx="6473825" cy="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31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CE34C7-95EE-4A54-B4E3-6E8C5BEDDBD1}"/>
              </a:ext>
            </a:extLst>
          </p:cNvPr>
          <p:cNvSpPr txBox="1"/>
          <p:nvPr/>
        </p:nvSpPr>
        <p:spPr>
          <a:xfrm>
            <a:off x="457200" y="253591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1F497D"/>
                </a:solidFill>
                <a:latin typeface="Lucida Sans" panose="020B0602030504020204" pitchFamily="34" charset="0"/>
              </a:rPr>
              <a:t>Receipting System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F91BF5-A463-4F0C-9980-154E6D27D707}"/>
              </a:ext>
            </a:extLst>
          </p:cNvPr>
          <p:cNvSpPr txBox="1"/>
          <p:nvPr/>
        </p:nvSpPr>
        <p:spPr>
          <a:xfrm>
            <a:off x="4348425" y="300819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solidFill>
                  <a:srgbClr val="1F497D"/>
                </a:solidFill>
                <a:latin typeface="Lucida Sans" panose="020B0602030504020204" pitchFamily="34" charset="0"/>
              </a:rPr>
              <a:t>Deposit Ticket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583B27-FFF0-45D1-AB69-57BB22EBC575}"/>
              </a:ext>
            </a:extLst>
          </p:cNvPr>
          <p:cNvSpPr txBox="1"/>
          <p:nvPr/>
        </p:nvSpPr>
        <p:spPr>
          <a:xfrm>
            <a:off x="336419" y="847150"/>
            <a:ext cx="2514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John Smith</a:t>
            </a:r>
          </a:p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Sue James</a:t>
            </a:r>
          </a:p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Rex Long</a:t>
            </a:r>
          </a:p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    Total Cash</a:t>
            </a:r>
          </a:p>
          <a:p>
            <a:endParaRPr lang="en-US" sz="3200" dirty="0">
              <a:solidFill>
                <a:srgbClr val="1F497D"/>
              </a:solidFill>
              <a:latin typeface="Gill Sans MT" panose="020B0502020104020203" pitchFamily="34" charset="0"/>
            </a:endParaRPr>
          </a:p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Rob Brown</a:t>
            </a:r>
          </a:p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Kim Jones</a:t>
            </a:r>
          </a:p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  Total Checks</a:t>
            </a:r>
          </a:p>
          <a:p>
            <a:endParaRPr lang="en-US" sz="3200" dirty="0">
              <a:solidFill>
                <a:srgbClr val="1F497D"/>
              </a:solidFill>
              <a:latin typeface="Gill Sans MT" panose="020B0502020104020203" pitchFamily="34" charset="0"/>
            </a:endParaRPr>
          </a:p>
          <a:p>
            <a:r>
              <a:rPr lang="en-US" sz="3200" dirty="0">
                <a:solidFill>
                  <a:srgbClr val="1F497D"/>
                </a:solidFill>
                <a:highlight>
                  <a:srgbClr val="00FFFF"/>
                </a:highlight>
                <a:latin typeface="Gill Sans MT" panose="020B0502020104020203" pitchFamily="34" charset="0"/>
              </a:rPr>
              <a:t>Total Revenue</a:t>
            </a:r>
          </a:p>
          <a:p>
            <a:endParaRPr lang="en-US" sz="3200" dirty="0">
              <a:solidFill>
                <a:srgbClr val="1F497D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A61255-66E8-49DB-BF7D-C77806C1FC7D}"/>
              </a:ext>
            </a:extLst>
          </p:cNvPr>
          <p:cNvSpPr txBox="1"/>
          <p:nvPr/>
        </p:nvSpPr>
        <p:spPr>
          <a:xfrm>
            <a:off x="4694500" y="851262"/>
            <a:ext cx="2514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Currency</a:t>
            </a:r>
          </a:p>
          <a:p>
            <a:endParaRPr lang="en-US" sz="3200" dirty="0">
              <a:solidFill>
                <a:srgbClr val="1F497D"/>
              </a:solidFill>
              <a:latin typeface="Gill Sans MT" panose="020B0502020104020203" pitchFamily="34" charset="0"/>
            </a:endParaRPr>
          </a:p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Checks:</a:t>
            </a:r>
          </a:p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Rob Brown</a:t>
            </a:r>
          </a:p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Kim Jones</a:t>
            </a:r>
          </a:p>
          <a:p>
            <a:r>
              <a:rPr lang="en-US" sz="3200" dirty="0">
                <a:solidFill>
                  <a:srgbClr val="1F497D"/>
                </a:solidFill>
                <a:highlight>
                  <a:srgbClr val="FFFF00"/>
                </a:highlight>
                <a:latin typeface="Gill Sans MT" panose="020B0502020104020203" pitchFamily="34" charset="0"/>
              </a:rPr>
              <a:t>Mary Hanks</a:t>
            </a:r>
          </a:p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  Total Checks</a:t>
            </a:r>
          </a:p>
          <a:p>
            <a:endParaRPr lang="en-US" sz="3200" dirty="0">
              <a:solidFill>
                <a:srgbClr val="1F497D"/>
              </a:solidFill>
              <a:latin typeface="Gill Sans MT" panose="020B0502020104020203" pitchFamily="34" charset="0"/>
            </a:endParaRPr>
          </a:p>
          <a:p>
            <a:r>
              <a:rPr lang="en-US" sz="3200" dirty="0">
                <a:solidFill>
                  <a:srgbClr val="1F497D"/>
                </a:solidFill>
                <a:highlight>
                  <a:srgbClr val="00FFFF"/>
                </a:highlight>
                <a:latin typeface="Gill Sans MT" panose="020B0502020104020203" pitchFamily="34" charset="0"/>
              </a:rPr>
              <a:t>Total Deposit</a:t>
            </a:r>
          </a:p>
          <a:p>
            <a:endParaRPr lang="en-US" sz="3200" dirty="0">
              <a:solidFill>
                <a:srgbClr val="1F497D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CBC830-99CD-4CAA-A5D7-2D5EDC603B06}"/>
              </a:ext>
            </a:extLst>
          </p:cNvPr>
          <p:cNvSpPr txBox="1"/>
          <p:nvPr/>
        </p:nvSpPr>
        <p:spPr>
          <a:xfrm>
            <a:off x="2767507" y="851503"/>
            <a:ext cx="137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$1,000</a:t>
            </a:r>
          </a:p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     500</a:t>
            </a:r>
          </a:p>
          <a:p>
            <a:r>
              <a:rPr lang="en-US" sz="3200" u="sng" dirty="0">
                <a:solidFill>
                  <a:srgbClr val="1F497D"/>
                </a:solidFill>
                <a:latin typeface="Gill Sans MT" panose="020B0502020104020203" pitchFamily="34" charset="0"/>
              </a:rPr>
              <a:t>     700</a:t>
            </a:r>
          </a:p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$2,200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3C7BE3-0376-4373-9BE1-10691748833F}"/>
              </a:ext>
            </a:extLst>
          </p:cNvPr>
          <p:cNvSpPr txBox="1"/>
          <p:nvPr/>
        </p:nvSpPr>
        <p:spPr>
          <a:xfrm>
            <a:off x="2774229" y="3359641"/>
            <a:ext cx="137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$  500</a:t>
            </a:r>
          </a:p>
          <a:p>
            <a:r>
              <a:rPr lang="en-US" sz="3200" u="sng" dirty="0">
                <a:solidFill>
                  <a:srgbClr val="1F497D"/>
                </a:solidFill>
                <a:latin typeface="Gill Sans MT" panose="020B0502020104020203" pitchFamily="34" charset="0"/>
              </a:rPr>
              <a:t>    800</a:t>
            </a:r>
          </a:p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$1,300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7E4F7A-2E0B-442A-BCF4-6F7A403994CB}"/>
              </a:ext>
            </a:extLst>
          </p:cNvPr>
          <p:cNvSpPr txBox="1"/>
          <p:nvPr/>
        </p:nvSpPr>
        <p:spPr>
          <a:xfrm>
            <a:off x="2767507" y="5243168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497D"/>
                </a:solidFill>
                <a:highlight>
                  <a:srgbClr val="00FFFF"/>
                </a:highlight>
                <a:latin typeface="Gill Sans MT" panose="020B0502020104020203" pitchFamily="34" charset="0"/>
              </a:rPr>
              <a:t>$3,500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A331AE-51E4-4A39-BB45-D867E1BB2494}"/>
              </a:ext>
            </a:extLst>
          </p:cNvPr>
          <p:cNvSpPr txBox="1"/>
          <p:nvPr/>
        </p:nvSpPr>
        <p:spPr>
          <a:xfrm>
            <a:off x="7237412" y="885594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$1,300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6EDA61-7ECF-484A-932A-4D51340A797C}"/>
              </a:ext>
            </a:extLst>
          </p:cNvPr>
          <p:cNvSpPr txBox="1"/>
          <p:nvPr/>
        </p:nvSpPr>
        <p:spPr>
          <a:xfrm>
            <a:off x="7237412" y="2282541"/>
            <a:ext cx="137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$  500</a:t>
            </a:r>
          </a:p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    800</a:t>
            </a:r>
          </a:p>
          <a:p>
            <a:r>
              <a:rPr lang="en-US" sz="3200" u="sng" dirty="0">
                <a:solidFill>
                  <a:srgbClr val="1F497D"/>
                </a:solidFill>
                <a:highlight>
                  <a:srgbClr val="FFFF00"/>
                </a:highlight>
                <a:latin typeface="Gill Sans MT" panose="020B0502020104020203" pitchFamily="34" charset="0"/>
              </a:rPr>
              <a:t>    900</a:t>
            </a:r>
          </a:p>
          <a:p>
            <a:r>
              <a:rPr lang="en-US" sz="3200" dirty="0">
                <a:solidFill>
                  <a:srgbClr val="1F497D"/>
                </a:solidFill>
                <a:latin typeface="Gill Sans MT" panose="020B0502020104020203" pitchFamily="34" charset="0"/>
              </a:rPr>
              <a:t>$2,200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7DF18E-544D-462E-8396-14D41812B40D}"/>
              </a:ext>
            </a:extLst>
          </p:cNvPr>
          <p:cNvSpPr txBox="1"/>
          <p:nvPr/>
        </p:nvSpPr>
        <p:spPr>
          <a:xfrm>
            <a:off x="7237412" y="4735369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F497D"/>
                </a:solidFill>
                <a:highlight>
                  <a:srgbClr val="00FFFF"/>
                </a:highlight>
                <a:latin typeface="Gill Sans MT" panose="020B0502020104020203" pitchFamily="34" charset="0"/>
              </a:rPr>
              <a:t>$3,500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B6EDDF-7E3C-47ED-A3B8-88E74974FC23}"/>
              </a:ext>
            </a:extLst>
          </p:cNvPr>
          <p:cNvCxnSpPr>
            <a:cxnSpLocks/>
            <a:stCxn id="17" idx="3"/>
          </p:cNvCxnSpPr>
          <p:nvPr/>
        </p:nvCxnSpPr>
        <p:spPr>
          <a:xfrm flipV="1">
            <a:off x="4139107" y="5365532"/>
            <a:ext cx="3287217" cy="170024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68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Accounts Receivable Lapping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526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The Scheme:  Stolen customer payment is replaced by payment(s) received from another customer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Customer A pays $100 for their utility bill (stolen)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Customer B pays $100 for their utility bill</a:t>
            </a:r>
          </a:p>
        </p:txBody>
      </p:sp>
      <p:pic>
        <p:nvPicPr>
          <p:cNvPr id="4" name="Picture 3" descr="KentConnect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5486400"/>
            <a:ext cx="198437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457200" y="6085681"/>
            <a:ext cx="6473825" cy="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32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38930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Accounts Receivable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76413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Fraudster applies $100 of Customer B payment to Customer A account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Customer C pays $100 to their account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Fraudster applies Customer C payment to Customer B account</a:t>
            </a: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4" name="Picture 3" descr="KentConnect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5486400"/>
            <a:ext cx="198437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457200" y="6085681"/>
            <a:ext cx="6473825" cy="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33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10718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Accounts Receivable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526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Fraudster eventually records false write-off or non-cash credit (e.g. false leak adjustment) to make shorted accounts whole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Usually requires creation of detailed records outside of the victim organization’s accounting system</a:t>
            </a: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4" name="Picture 3" descr="KentConnect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5486400"/>
            <a:ext cx="198437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457200" y="6085681"/>
            <a:ext cx="6473825" cy="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34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380570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entConnect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5486400"/>
            <a:ext cx="198437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457200" y="6085681"/>
            <a:ext cx="6473825" cy="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35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F8AFEB-CD5F-46E4-9DC4-E5A7A698FF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127755"/>
            <a:ext cx="3505200" cy="42062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9062ABD-74A3-4DD9-9404-73E42F8689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59957"/>
            <a:ext cx="3581400" cy="439294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93F8442-0AC1-495D-A267-42DC62D5159C}"/>
              </a:ext>
            </a:extLst>
          </p:cNvPr>
          <p:cNvSpPr txBox="1"/>
          <p:nvPr/>
        </p:nvSpPr>
        <p:spPr>
          <a:xfrm>
            <a:off x="457200" y="5486400"/>
            <a:ext cx="5181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1F497D"/>
                </a:solidFill>
                <a:latin typeface="Lucida Sans" panose="020B0602030504020204" pitchFamily="34" charset="0"/>
              </a:rPr>
              <a:t>Source:  shutterstock.com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89B886-E4E6-4341-8B8F-52E0FEA215CD}"/>
              </a:ext>
            </a:extLst>
          </p:cNvPr>
          <p:cNvSpPr txBox="1"/>
          <p:nvPr/>
        </p:nvSpPr>
        <p:spPr>
          <a:xfrm>
            <a:off x="609600" y="417806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Lucida Sans" panose="020B0602030504020204" pitchFamily="34" charset="0"/>
              </a:rPr>
              <a:t>Fraudster’s House of Cards – </a:t>
            </a:r>
          </a:p>
          <a:p>
            <a:pPr algn="ctr"/>
            <a:r>
              <a:rPr lang="en-US" sz="3200" dirty="0">
                <a:solidFill>
                  <a:srgbClr val="1F497D"/>
                </a:solidFill>
                <a:latin typeface="Lucida Sans" panose="020B0602030504020204" pitchFamily="34" charset="0"/>
              </a:rPr>
              <a:t>Before and After</a:t>
            </a:r>
          </a:p>
        </p:txBody>
      </p:sp>
    </p:spTree>
    <p:extLst>
      <p:ext uri="{BB962C8B-B14F-4D97-AF65-F5344CB8AC3E}">
        <p14:creationId xmlns:p14="http://schemas.microsoft.com/office/powerpoint/2010/main" val="98949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Case Study:  </a:t>
            </a:r>
            <a:b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</a:br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Water District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61925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Perhaps the best illustration of an accounts receivable lapping scheme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1997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Loss:  $357,237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Perpetrator:  Accounts Receivable Clerk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Sentencing: Plead guilty - 33 months</a:t>
            </a:r>
          </a:p>
        </p:txBody>
      </p:sp>
      <p:pic>
        <p:nvPicPr>
          <p:cNvPr id="4" name="Picture 3" descr="KentConnect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5486400"/>
            <a:ext cx="198437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457200" y="6085681"/>
            <a:ext cx="6473825" cy="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36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89241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Case Study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612106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Primary Scheme:  Accounts Receivable Lapping – over 4,000 accounts (23%)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Other schemes: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Check-for-cash substitution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Unauthorized account write-offs and adjustments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Detection: Routine SAO annual audit</a:t>
            </a:r>
          </a:p>
          <a:p>
            <a:pPr marL="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4" name="Picture 3" descr="KentConnect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5486400"/>
            <a:ext cx="198437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457200" y="6085681"/>
            <a:ext cx="6473825" cy="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37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9793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Case Study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47441"/>
            <a:ext cx="8229600" cy="4038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Red Flags – Partial List: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Segregation of duties problem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Very little cash in deposits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Delinquent accounts receivable and adjustments not monitored</a:t>
            </a:r>
          </a:p>
          <a:p>
            <a:pPr marL="13716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Irregular documents present in utility stub batches and many changes</a:t>
            </a:r>
          </a:p>
          <a:p>
            <a:pPr marL="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4" name="Picture 3" descr="KentConnect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5486400"/>
            <a:ext cx="198437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457200" y="6085681"/>
            <a:ext cx="6473825" cy="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38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80026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4802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Fraud Casebook </a:t>
            </a:r>
            <a:b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</a:br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Lessons from the Bad Side of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2413601"/>
            <a:ext cx="8229600" cy="327672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Published by the ACFE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62 fraud cases in the following areas:</a:t>
            </a:r>
          </a:p>
          <a:p>
            <a:pPr marL="1025525" indent="-454025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Asset Misappropriation (41)</a:t>
            </a:r>
          </a:p>
          <a:p>
            <a:pPr marL="1025525" indent="-454025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Corruption Schemes (nine)</a:t>
            </a:r>
          </a:p>
          <a:p>
            <a:pPr marL="1025525" indent="-454025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Financial Statement Schemes (six)</a:t>
            </a:r>
          </a:p>
          <a:p>
            <a:pPr marL="1025525" indent="-454025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Other Schemes (six)</a:t>
            </a:r>
          </a:p>
          <a:p>
            <a:pPr marL="1025525" indent="-452438">
              <a:buFont typeface="Wingdings" panose="05000000000000000000" pitchFamily="2" charset="2"/>
              <a:buChar char="ü"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569913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39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81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6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1F497D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Biography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3" y="1524000"/>
            <a:ext cx="7977187" cy="4572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Graduate of Central Washington University (Accounting)</a:t>
            </a:r>
          </a:p>
          <a:p>
            <a:r>
              <a:rPr lang="en-US" dirty="0">
                <a:solidFill>
                  <a:srgbClr val="1F497D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Enjoys making pies and greeting cards and listening to both kinds of music – Barbara Streisand and Neil Diamond</a:t>
            </a:r>
          </a:p>
          <a:p>
            <a:r>
              <a:rPr lang="en-US" dirty="0">
                <a:solidFill>
                  <a:srgbClr val="1F497D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strong proponent of nuclear power (“Hanford Corner” in office, complete with a Geiger Counter)</a:t>
            </a:r>
          </a:p>
          <a:p>
            <a:endParaRPr lang="en-US" dirty="0">
              <a:solidFill>
                <a:srgbClr val="1F497D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84F07-0578-4859-B8B2-2C68B426EE1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57202" y="6243839"/>
            <a:ext cx="6857998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4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10" name="Picture 9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37566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45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45" y="173037"/>
            <a:ext cx="8229600" cy="18843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Fraud Casebook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69" y="2220414"/>
            <a:ext cx="8229600" cy="32767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Brief walk-through of two cases used by Kent Internal Audit for Finance Department Newsletter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Articles incorporated Internal Audit observations</a:t>
            </a:r>
          </a:p>
          <a:p>
            <a:pPr marL="1025525" indent="-452438">
              <a:buFont typeface="Wingdings" panose="05000000000000000000" pitchFamily="2" charset="2"/>
              <a:buChar char="ü"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569913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40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130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45" y="173037"/>
            <a:ext cx="8229600" cy="18843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Fraud Casebook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69" y="2220414"/>
            <a:ext cx="8229600" cy="32767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“A New York State of Mind” by Martin T. Biegelman, CFE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Kent Internal Audit Alternate Title: “A New York State of Fraud – A Den of Thieves Making Music Together”</a:t>
            </a:r>
          </a:p>
          <a:p>
            <a:pPr marL="1030287" indent="-457200"/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569913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41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04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45" y="173037"/>
            <a:ext cx="8229600" cy="18843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Fraud Casebook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69" y="2220414"/>
            <a:ext cx="8229600" cy="32767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New York Insurance Fraud Task Force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256 defendants – Over $500 million in losses impacting nearly every U.S. insurance company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Licensed public adjusters – Represent claimant </a:t>
            </a:r>
          </a:p>
          <a:p>
            <a:pPr marL="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569913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42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32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45" y="173037"/>
            <a:ext cx="8229600" cy="18843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Fraud Casebook – Continued (New York)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69" y="2220413"/>
            <a:ext cx="8229600" cy="37853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NY Public adjusters usually receive 5% to 10% commission for recoveries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Kickbacks paid by public adjusters to insurance company adjusters and/or experts to inflate property insurance claims</a:t>
            </a: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43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62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45" y="173037"/>
            <a:ext cx="8229600" cy="18843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Fraud Casebook – Continued (New York)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69" y="2220413"/>
            <a:ext cx="8229600" cy="37853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Public adjusters typically received up to 50% of settlements, then split the money with other participants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First case:</a:t>
            </a:r>
          </a:p>
          <a:p>
            <a:pPr marL="1146175" indent="-4635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Discount Furniture Store</a:t>
            </a:r>
          </a:p>
          <a:p>
            <a:pPr marL="1146175" indent="-4635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Minor fire damage (arson)</a:t>
            </a: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44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3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45" y="173037"/>
            <a:ext cx="8229600" cy="18843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Fraud Casebook – Continued (New York)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69" y="2220413"/>
            <a:ext cx="8229600" cy="37853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First case - Continued:</a:t>
            </a:r>
          </a:p>
          <a:p>
            <a:pPr marL="1146175" indent="-4635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Store submitted $10,000 claim</a:t>
            </a:r>
          </a:p>
          <a:p>
            <a:pPr marL="1146175" indent="-4635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Public adjuster, insurance company adjuster and salvage expert conspired with store to submit $100,000 claim</a:t>
            </a: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45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38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45" y="173037"/>
            <a:ext cx="8229600" cy="18843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Fraud Casebook – Continued (New York)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69" y="2220413"/>
            <a:ext cx="8229600" cy="37853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First case - Continued:</a:t>
            </a:r>
          </a:p>
          <a:p>
            <a:pPr marL="1146175" indent="-4635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Claim was never paid</a:t>
            </a:r>
          </a:p>
          <a:p>
            <a:pPr marL="1146175" indent="-4635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Public adjuster and insurance company adjuster agreed to cooperate</a:t>
            </a:r>
          </a:p>
          <a:p>
            <a:pPr marL="1146175" indent="-4635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Salvage expert sent to prison</a:t>
            </a: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46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40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45" y="173037"/>
            <a:ext cx="8229600" cy="18843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Fraud Casebook – Continued (New York)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455" y="2020556"/>
            <a:ext cx="8229600" cy="37853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First case - Continued:</a:t>
            </a:r>
          </a:p>
          <a:p>
            <a:pPr marL="1146175" indent="-4635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Resulted in numerous defendants awaiting trial for other cases to plead guilty</a:t>
            </a:r>
          </a:p>
          <a:p>
            <a:pPr marL="1146175" indent="-4635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Sentencing for 256 defendants ranged from probation to 15 years in prison plus fines and restitution</a:t>
            </a: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47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519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45" y="173037"/>
            <a:ext cx="8229600" cy="18843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Fraud Casebook – Continued (Hotel)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69" y="2220413"/>
            <a:ext cx="8229600" cy="378538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“The Skim Sisters” by Adam K. Bowen, CFE, CPA, M.Acc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Kent Internal Audit Alternate Title: “Fraudsters that Check-in, But Don’t Check Out”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Scheme – Vacancy Fraud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$95,000 (Ten-Month Period)</a:t>
            </a:r>
          </a:p>
          <a:p>
            <a:pPr marL="1030287" indent="-457200"/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569913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48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349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45" y="173037"/>
            <a:ext cx="8229600" cy="18843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Fraud Casebook – Continued (Hotel)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196" y="1992639"/>
            <a:ext cx="8229600" cy="359214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Upscale hotel in Atlanta (200 rooms - $16 Million Annual Revenues)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Typically rooms taken out of service for maintenance (not unusual)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Front Desk Operations Manager hired lifetime friend as Director of Housekeeping</a:t>
            </a:r>
          </a:p>
          <a:p>
            <a:pPr marL="1030287" indent="-457200"/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569913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49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32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6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1F497D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3" y="1600200"/>
            <a:ext cx="8229600" cy="350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1F497D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views and opinions expressed do not necessarily reflect the views and opinions of the City of Kent, or City elected officials, management or staff.</a:t>
            </a:r>
          </a:p>
          <a:p>
            <a:endParaRPr lang="en-US" dirty="0">
              <a:solidFill>
                <a:srgbClr val="1F497D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84F07-0578-4859-B8B2-2C68B426EE1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57202" y="6242986"/>
            <a:ext cx="6857998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5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10" name="Picture 9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37566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06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45" y="173037"/>
            <a:ext cx="8229600" cy="18843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Fraud Casebook – Continued (Hotel)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69" y="1905012"/>
            <a:ext cx="8229600" cy="4239548"/>
          </a:xfrm>
        </p:spPr>
        <p:txBody>
          <a:bodyPr>
            <a:normAutofit/>
          </a:bodyPr>
          <a:lstStyle/>
          <a:p>
            <a:pPr marL="346075" indent="-346075"/>
            <a:r>
              <a:rPr lang="en-US" dirty="0">
                <a:solidFill>
                  <a:srgbClr val="1F497D"/>
                </a:solidFill>
                <a:latin typeface="Lucida Sans"/>
              </a:rPr>
              <a:t>Front Desk Operations Manager offered guests without reservations up to 50% discount if paying by cash (think also checks)</a:t>
            </a:r>
          </a:p>
          <a:p>
            <a:pPr marL="346075" indent="-346075"/>
            <a:r>
              <a:rPr lang="en-US" dirty="0">
                <a:solidFill>
                  <a:srgbClr val="1F497D"/>
                </a:solidFill>
                <a:latin typeface="Lucida Sans"/>
              </a:rPr>
              <a:t>Customer assigned to room that was not officially in service</a:t>
            </a:r>
          </a:p>
          <a:p>
            <a:pPr marL="346075" indent="-346075"/>
            <a:r>
              <a:rPr lang="en-US" dirty="0">
                <a:solidFill>
                  <a:srgbClr val="1F497D"/>
                </a:solidFill>
                <a:latin typeface="Lucida Sans"/>
              </a:rPr>
              <a:t>Stay not recorded to hotel reservation system or point of sale system</a:t>
            </a:r>
          </a:p>
          <a:p>
            <a:pPr marL="569913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50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59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45" y="173037"/>
            <a:ext cx="8229600" cy="18843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Fraud Casebook – Continued (Hotel)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69" y="1981204"/>
            <a:ext cx="8229600" cy="3886196"/>
          </a:xfrm>
        </p:spPr>
        <p:txBody>
          <a:bodyPr>
            <a:normAutofit/>
          </a:bodyPr>
          <a:lstStyle/>
          <a:p>
            <a:pPr marL="346075" indent="-346075"/>
            <a:r>
              <a:rPr lang="en-US" dirty="0">
                <a:solidFill>
                  <a:srgbClr val="1F497D"/>
                </a:solidFill>
                <a:latin typeface="Lucida Sans"/>
              </a:rPr>
              <a:t>Director of Housekeeping would clean the room and typically received $100 cash per week beyond regular salary</a:t>
            </a:r>
          </a:p>
          <a:p>
            <a:pPr marL="346075" indent="-346075"/>
            <a:r>
              <a:rPr lang="en-US" dirty="0">
                <a:solidFill>
                  <a:srgbClr val="1F497D"/>
                </a:solidFill>
                <a:latin typeface="Lucida Sans"/>
              </a:rPr>
              <a:t>Manager typically worked double-shifts and rarely took vacations </a:t>
            </a:r>
          </a:p>
          <a:p>
            <a:pPr marL="346075" indent="-346075"/>
            <a:r>
              <a:rPr lang="en-US" dirty="0">
                <a:solidFill>
                  <a:srgbClr val="1F497D"/>
                </a:solidFill>
                <a:latin typeface="Lucida Sans"/>
              </a:rPr>
              <a:t>Fraud grew from one or two rooms per week to approximately ten per week </a:t>
            </a:r>
          </a:p>
          <a:p>
            <a:pPr marL="346075" indent="-346075"/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346075" indent="-346075"/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569913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51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90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45" y="173037"/>
            <a:ext cx="8229600" cy="18843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Fraud Casebook – Continued (Hotel)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69" y="1981204"/>
            <a:ext cx="8229600" cy="3886196"/>
          </a:xfrm>
        </p:spPr>
        <p:txBody>
          <a:bodyPr>
            <a:normAutofit lnSpcReduction="10000"/>
          </a:bodyPr>
          <a:lstStyle/>
          <a:p>
            <a:pPr marL="346075" indent="-346075"/>
            <a:r>
              <a:rPr lang="en-US" dirty="0">
                <a:solidFill>
                  <a:srgbClr val="1F497D"/>
                </a:solidFill>
                <a:latin typeface="Lucida Sans"/>
              </a:rPr>
              <a:t>Customer complained to the </a:t>
            </a:r>
            <a:r>
              <a:rPr lang="en-US" b="1" dirty="0">
                <a:solidFill>
                  <a:srgbClr val="1F497D"/>
                </a:solidFill>
                <a:latin typeface="Lucida Sans"/>
              </a:rPr>
              <a:t>Desk Clerk </a:t>
            </a:r>
            <a:r>
              <a:rPr lang="en-US" dirty="0">
                <a:solidFill>
                  <a:srgbClr val="1F497D"/>
                </a:solidFill>
                <a:latin typeface="Lucida Sans"/>
              </a:rPr>
              <a:t>that he did not receive promised refund because his room was not serviced on a regular basis</a:t>
            </a:r>
          </a:p>
          <a:p>
            <a:pPr marL="346075" indent="-346075"/>
            <a:r>
              <a:rPr lang="en-US" dirty="0">
                <a:solidFill>
                  <a:srgbClr val="1F497D"/>
                </a:solidFill>
                <a:latin typeface="Lucida Sans"/>
              </a:rPr>
              <a:t>Fraud detected after Desk Clerk reported concern to management and investigation which included interviewing the customer </a:t>
            </a:r>
          </a:p>
          <a:p>
            <a:pPr marL="346075" indent="-346075"/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346075" indent="-346075"/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569913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52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8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45" y="173037"/>
            <a:ext cx="8229600" cy="18843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Fraud Casebook – Continued (Hotel)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69" y="1981204"/>
            <a:ext cx="8229600" cy="3886196"/>
          </a:xfrm>
        </p:spPr>
        <p:txBody>
          <a:bodyPr>
            <a:normAutofit/>
          </a:bodyPr>
          <a:lstStyle/>
          <a:p>
            <a:pPr marL="346075" indent="-346075"/>
            <a:r>
              <a:rPr lang="en-US" dirty="0">
                <a:solidFill>
                  <a:srgbClr val="1F497D"/>
                </a:solidFill>
                <a:latin typeface="Lucida Sans"/>
              </a:rPr>
              <a:t>Fraud likely could have also been committed if customers paid by check</a:t>
            </a:r>
          </a:p>
          <a:p>
            <a:pPr marL="346075" indent="-346075"/>
            <a:r>
              <a:rPr lang="en-US" dirty="0">
                <a:solidFill>
                  <a:srgbClr val="1F497D"/>
                </a:solidFill>
                <a:latin typeface="Lucida Sans"/>
              </a:rPr>
              <a:t>Director of Housekeeping testified (three years probation - $10,000 restitution)</a:t>
            </a:r>
          </a:p>
          <a:p>
            <a:pPr marL="346075" indent="-346075"/>
            <a:r>
              <a:rPr lang="en-US" dirty="0">
                <a:solidFill>
                  <a:srgbClr val="1F497D"/>
                </a:solidFill>
                <a:latin typeface="Lucida Sans"/>
              </a:rPr>
              <a:t>Front Desk Operations Manager (five years prison - $100,000 restitution)</a:t>
            </a:r>
          </a:p>
          <a:p>
            <a:pPr marL="346075" indent="-346075"/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346075" indent="-346075"/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569913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53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7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Monitoring Exercise - Municipal Court Revenues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786216"/>
            <a:ext cx="8229600" cy="38862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The number of citations issued during 2018 </a:t>
            </a:r>
            <a:r>
              <a:rPr lang="en-US" u="sng" dirty="0">
                <a:solidFill>
                  <a:srgbClr val="1F497D"/>
                </a:solidFill>
                <a:latin typeface="Lucida Sans"/>
              </a:rPr>
              <a:t>increased</a:t>
            </a:r>
            <a:r>
              <a:rPr lang="en-US" dirty="0">
                <a:solidFill>
                  <a:srgbClr val="1F497D"/>
                </a:solidFill>
                <a:latin typeface="Lucida Sans"/>
              </a:rPr>
              <a:t> by 15% from 2017 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2018 Court fines and forfeiture revenues </a:t>
            </a:r>
            <a:r>
              <a:rPr lang="en-US" u="sng" dirty="0">
                <a:solidFill>
                  <a:srgbClr val="1F497D"/>
                </a:solidFill>
                <a:latin typeface="Lucida Sans"/>
              </a:rPr>
              <a:t>decreased</a:t>
            </a:r>
            <a:r>
              <a:rPr lang="en-US" dirty="0">
                <a:solidFill>
                  <a:srgbClr val="1F497D"/>
                </a:solidFill>
                <a:latin typeface="Lucida Sans"/>
              </a:rPr>
              <a:t> by 10% from 2017</a:t>
            </a:r>
          </a:p>
          <a:p>
            <a:r>
              <a:rPr lang="en-US" b="1" dirty="0">
                <a:solidFill>
                  <a:srgbClr val="1F497D"/>
                </a:solidFill>
                <a:latin typeface="Lucida Sans"/>
              </a:rPr>
              <a:t>IS THIS FRAUD?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Recognize the issue, follow-up,  document, and communicate</a:t>
            </a:r>
            <a:endParaRPr lang="en-US" b="1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54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5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Monitoring Exercise –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76401"/>
            <a:ext cx="8229600" cy="46362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Next steps:</a:t>
            </a:r>
          </a:p>
          <a:p>
            <a:pPr marL="1139825" indent="-4508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Determine if reasons provided, if any, are valid</a:t>
            </a:r>
          </a:p>
          <a:p>
            <a:pPr marL="1139825" indent="-4508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Document and communicate results to management</a:t>
            </a:r>
          </a:p>
          <a:p>
            <a:pPr marL="1139825" indent="-4508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Must notify SAO if known or suspected loss of public funds (RCW 43.09.185) </a:t>
            </a:r>
          </a:p>
          <a:p>
            <a:pPr marL="688975" indent="0">
              <a:buNone/>
            </a:pPr>
            <a:endParaRPr lang="en-US" sz="3500" dirty="0">
              <a:solidFill>
                <a:srgbClr val="1F497D"/>
              </a:solidFill>
              <a:latin typeface="Lucida Sans"/>
            </a:endParaRPr>
          </a:p>
          <a:p>
            <a:pPr marL="1139825" indent="-450850">
              <a:buFont typeface="Wingdings" panose="05000000000000000000" pitchFamily="2" charset="2"/>
              <a:buChar char="ü"/>
            </a:pPr>
            <a:endParaRPr lang="en-US" sz="3500" dirty="0">
              <a:solidFill>
                <a:srgbClr val="1F497D"/>
              </a:solidFill>
              <a:latin typeface="Lucida Sans"/>
            </a:endParaRPr>
          </a:p>
          <a:p>
            <a:pPr marL="461963" indent="-461963"/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55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30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Monitoring Exercise –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76401"/>
            <a:ext cx="8229600" cy="46362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Some potential </a:t>
            </a:r>
            <a:r>
              <a:rPr lang="en-US" u="sng" dirty="0">
                <a:solidFill>
                  <a:srgbClr val="1F497D"/>
                </a:solidFill>
                <a:latin typeface="Lucida Sans"/>
              </a:rPr>
              <a:t>valid</a:t>
            </a:r>
            <a:r>
              <a:rPr lang="en-US" dirty="0">
                <a:solidFill>
                  <a:srgbClr val="1F497D"/>
                </a:solidFill>
                <a:latin typeface="Lucida Sans"/>
              </a:rPr>
              <a:t> explanations:</a:t>
            </a:r>
          </a:p>
          <a:p>
            <a:pPr marL="1139825" indent="-4508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Increase in number of Failure to Appears (FTAs)? </a:t>
            </a:r>
          </a:p>
          <a:p>
            <a:pPr marL="1139825" indent="-4508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Increase in referrals for collection?</a:t>
            </a:r>
          </a:p>
          <a:p>
            <a:pPr marL="1139825" indent="-4508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Increase in number of case dismissals and/or reductions in fine? </a:t>
            </a:r>
          </a:p>
          <a:p>
            <a:pPr marL="1139825" indent="-450850">
              <a:buFont typeface="Wingdings" panose="05000000000000000000" pitchFamily="2" charset="2"/>
              <a:buChar char="ü"/>
            </a:pPr>
            <a:endParaRPr lang="en-US" sz="3500" dirty="0">
              <a:solidFill>
                <a:srgbClr val="1F497D"/>
              </a:solidFill>
              <a:latin typeface="Lucida Sans"/>
            </a:endParaRPr>
          </a:p>
          <a:p>
            <a:pPr marL="461963" indent="-461963"/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56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67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Monitoring Exercise –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76401"/>
            <a:ext cx="8229600" cy="4636233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>
                <a:solidFill>
                  <a:srgbClr val="1F497D"/>
                </a:solidFill>
                <a:latin typeface="Lucida Sans"/>
              </a:rPr>
              <a:t>Some other potential “red flags”:</a:t>
            </a:r>
          </a:p>
          <a:p>
            <a:pPr marL="1139825" indent="-450850">
              <a:buFont typeface="Wingdings" panose="05000000000000000000" pitchFamily="2" charset="2"/>
              <a:buChar char="ü"/>
            </a:pPr>
            <a:r>
              <a:rPr lang="en-US" sz="3500" dirty="0">
                <a:solidFill>
                  <a:srgbClr val="1F497D"/>
                </a:solidFill>
                <a:latin typeface="Lucida Sans"/>
              </a:rPr>
              <a:t>Reconciled Court checking account balance </a:t>
            </a:r>
            <a:r>
              <a:rPr lang="en-US" sz="3500" u="sng" dirty="0">
                <a:solidFill>
                  <a:srgbClr val="1F497D"/>
                </a:solidFill>
                <a:latin typeface="Lucida Sans"/>
              </a:rPr>
              <a:t>less</a:t>
            </a:r>
            <a:r>
              <a:rPr lang="en-US" sz="3500" dirty="0">
                <a:solidFill>
                  <a:srgbClr val="1F497D"/>
                </a:solidFill>
                <a:latin typeface="Lucida Sans"/>
              </a:rPr>
              <a:t> than Court Trust Account subsidiary report </a:t>
            </a:r>
          </a:p>
          <a:p>
            <a:pPr marL="1139825" indent="-450850">
              <a:buFont typeface="Wingdings" panose="05000000000000000000" pitchFamily="2" charset="2"/>
              <a:buChar char="ü"/>
            </a:pPr>
            <a:r>
              <a:rPr lang="en-US" sz="3500" dirty="0">
                <a:solidFill>
                  <a:srgbClr val="1F497D"/>
                </a:solidFill>
                <a:latin typeface="Lucida Sans"/>
              </a:rPr>
              <a:t>Unauthorized waivers or reduction of fines (think JIS Accounts Receivable Adjustments Report)</a:t>
            </a:r>
          </a:p>
          <a:p>
            <a:pPr marL="1139825" indent="-450850">
              <a:buFont typeface="Wingdings" panose="05000000000000000000" pitchFamily="2" charset="2"/>
              <a:buChar char="ü"/>
            </a:pPr>
            <a:r>
              <a:rPr lang="en-US" sz="3500" dirty="0">
                <a:solidFill>
                  <a:srgbClr val="1F497D"/>
                </a:solidFill>
                <a:latin typeface="Lucida Sans"/>
              </a:rPr>
              <a:t>Manual receipts not recorded to Judicial Information System </a:t>
            </a:r>
          </a:p>
          <a:p>
            <a:pPr marL="1139825" indent="-450850">
              <a:buFont typeface="Wingdings" panose="05000000000000000000" pitchFamily="2" charset="2"/>
              <a:buChar char="ü"/>
            </a:pPr>
            <a:endParaRPr lang="en-US" sz="3500" dirty="0">
              <a:solidFill>
                <a:srgbClr val="1F497D"/>
              </a:solidFill>
              <a:latin typeface="Lucida Sans"/>
            </a:endParaRPr>
          </a:p>
          <a:p>
            <a:pPr marL="461963" indent="-461963"/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5613" y="6181072"/>
            <a:ext cx="670718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57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24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Concluding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Taxpayers expect that public funds are reasonably safeguarded from waste, theft and abuse, and are used for valid and allowable purposes.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Employees expect that they are reasonably protected from being falsely accused of waste, theft and abuse of public funds.</a:t>
            </a: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457201" y="6168372"/>
            <a:ext cx="6705599" cy="1031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58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27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Concluding Thoughts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Fraud happens, even in state and local government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The keys to fraud prevention are awareness of financial operations, effective internal controls, and timely and effective monitoring</a:t>
            </a: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  <a:p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201" y="6168372"/>
            <a:ext cx="6629399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59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84F07-0578-4859-B8B2-2C68B426EE1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7200" y="6178690"/>
            <a:ext cx="6781800" cy="1508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  <a:cs typeface="Courier New" panose="02070309020205020404" pitchFamily="49" charset="0"/>
              </a:rPr>
              <a:pPr algn="ctr">
                <a:defRPr/>
              </a:pPr>
              <a:t>6</a:t>
            </a:fld>
            <a:endParaRPr lang="en-US" sz="1400" dirty="0">
              <a:solidFill>
                <a:srgbClr val="1F497D"/>
              </a:solidFill>
              <a:latin typeface="Lucida Sans"/>
              <a:cs typeface="Courier New" panose="02070309020205020404" pitchFamily="49" charset="0"/>
            </a:endParaRPr>
          </a:p>
        </p:txBody>
      </p:sp>
      <p:pic>
        <p:nvPicPr>
          <p:cNvPr id="10" name="Picture 9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5EBB2F-203C-4314-AAB0-889BC498C3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87" y="299673"/>
            <a:ext cx="4030160" cy="53735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9D8DF5-5C77-4D58-B323-1EDC24E3BF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801946" y="299673"/>
            <a:ext cx="3502508" cy="2626881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0942DCD-93A2-4CC5-8A5F-9214A3F262C4}"/>
              </a:ext>
            </a:extLst>
          </p:cNvPr>
          <p:cNvCxnSpPr>
            <a:cxnSpLocks/>
          </p:cNvCxnSpPr>
          <p:nvPr/>
        </p:nvCxnSpPr>
        <p:spPr>
          <a:xfrm flipH="1" flipV="1">
            <a:off x="6019800" y="3089132"/>
            <a:ext cx="838200" cy="1330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CC5C8DD-31FB-494F-8878-136F11BBAF54}"/>
              </a:ext>
            </a:extLst>
          </p:cNvPr>
          <p:cNvSpPr/>
          <p:nvPr/>
        </p:nvSpPr>
        <p:spPr>
          <a:xfrm>
            <a:off x="5527638" y="4500485"/>
            <a:ext cx="2818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457200"/>
            <a:r>
              <a:rPr lang="en-US" sz="3200" dirty="0">
                <a:solidFill>
                  <a:srgbClr val="1F497D"/>
                </a:solidFill>
                <a:latin typeface="Lucida Sans" panose="020B0602030504020204" pitchFamily="34" charset="0"/>
              </a:rPr>
              <a:t>Batteries?</a:t>
            </a:r>
          </a:p>
        </p:txBody>
      </p:sp>
    </p:spTree>
    <p:extLst>
      <p:ext uri="{BB962C8B-B14F-4D97-AF65-F5344CB8AC3E}">
        <p14:creationId xmlns:p14="http://schemas.microsoft.com/office/powerpoint/2010/main" val="330873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3089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Association of Certified Fraud Examiners (</a:t>
            </a:r>
            <a:r>
              <a:rPr lang="en-US" dirty="0">
                <a:solidFill>
                  <a:srgbClr val="1F497D"/>
                </a:solidFill>
                <a:latin typeface="Lucida Sans"/>
                <a:hlinkClick r:id="rId3"/>
              </a:rPr>
              <a:t>www.acfe.org</a:t>
            </a:r>
            <a:r>
              <a:rPr lang="en-US" dirty="0">
                <a:solidFill>
                  <a:srgbClr val="1F497D"/>
                </a:solidFill>
                <a:latin typeface="Lucida Sans"/>
              </a:rPr>
              <a:t>)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Pacific Northwest Chapter/ACFE (</a:t>
            </a:r>
            <a:r>
              <a:rPr lang="en-US" dirty="0">
                <a:solidFill>
                  <a:srgbClr val="1F497D"/>
                </a:solidFill>
                <a:latin typeface="Lucida Sans"/>
                <a:hlinkClick r:id="rId4"/>
              </a:rPr>
              <a:t>www.fraud-examiners.org</a:t>
            </a:r>
            <a:r>
              <a:rPr lang="en-US" dirty="0">
                <a:solidFill>
                  <a:srgbClr val="1F497D"/>
                </a:solidFill>
                <a:latin typeface="Lucida Sans"/>
              </a:rPr>
              <a:t>)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The Institute of Internal Auditor Nisqually Chapter </a:t>
            </a:r>
          </a:p>
          <a:p>
            <a:pPr indent="0">
              <a:buNone/>
            </a:pPr>
            <a:r>
              <a:rPr lang="en-US" dirty="0">
                <a:solidFill>
                  <a:srgbClr val="1F497D"/>
                </a:solidFill>
                <a:latin typeface="Lucida Sans"/>
              </a:rPr>
              <a:t>(</a:t>
            </a:r>
            <a:r>
              <a:rPr lang="en-US" dirty="0">
                <a:solidFill>
                  <a:srgbClr val="1F497D"/>
                </a:solidFill>
                <a:latin typeface="Lucida Sans"/>
                <a:hlinkClick r:id="rId5"/>
              </a:rPr>
              <a:t>www.chapters.theiia.org/Nisqually</a:t>
            </a:r>
            <a:r>
              <a:rPr lang="en-US" dirty="0">
                <a:solidFill>
                  <a:srgbClr val="1F497D"/>
                </a:solidFill>
                <a:latin typeface="Lucida Sans"/>
              </a:rPr>
              <a:t>)</a:t>
            </a:r>
          </a:p>
          <a:p>
            <a:pPr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200" y="6178690"/>
            <a:ext cx="66294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60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12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Additional Resources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0656"/>
            <a:ext cx="8229600" cy="4255634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/>
              </a:rPr>
              <a:t>Washington State Auditor’s Office (</a:t>
            </a:r>
            <a:r>
              <a:rPr lang="en-US" dirty="0">
                <a:solidFill>
                  <a:srgbClr val="1F497D"/>
                </a:solidFill>
                <a:latin typeface="Lucida Sans"/>
                <a:hlinkClick r:id="rId3"/>
              </a:rPr>
              <a:t>www.sao.wa.gov</a:t>
            </a:r>
            <a:r>
              <a:rPr lang="en-US" dirty="0">
                <a:solidFill>
                  <a:srgbClr val="1F497D"/>
                </a:solidFill>
                <a:latin typeface="Lucida Sans"/>
              </a:rPr>
              <a:t>)</a:t>
            </a:r>
          </a:p>
          <a:p>
            <a:r>
              <a:rPr lang="en-US" dirty="0">
                <a:solidFill>
                  <a:srgbClr val="1F497D"/>
                </a:solidFill>
                <a:latin typeface="Lucida Sans"/>
              </a:rPr>
              <a:t>Book:  “Fraud Casebook Lessons from the Bad Side of Business” published by the ACFE (available from the ACFE and various retailers)</a:t>
            </a:r>
          </a:p>
          <a:p>
            <a:pPr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200" y="6178690"/>
            <a:ext cx="66294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61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47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/>
          </a:bodyPr>
          <a:lstStyle/>
          <a:p>
            <a:pPr marL="57150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  <a:p>
            <a:pPr marL="914400" indent="0">
              <a:buNone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200" y="6172200"/>
            <a:ext cx="6705600" cy="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62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676400"/>
            <a:ext cx="7162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1638" indent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>
                <a:solidFill>
                  <a:srgbClr val="1F497D"/>
                </a:solidFill>
                <a:latin typeface="Lucida Sans"/>
              </a:rPr>
              <a:t>Robert Goehring, CFE, CPA</a:t>
            </a:r>
          </a:p>
          <a:p>
            <a:pPr marL="401638" indent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>
                <a:solidFill>
                  <a:srgbClr val="1F497D"/>
                </a:solidFill>
                <a:latin typeface="Lucida Sans"/>
              </a:rPr>
              <a:t>City Auditor</a:t>
            </a:r>
          </a:p>
          <a:p>
            <a:pPr marL="401638" indent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>
                <a:solidFill>
                  <a:srgbClr val="1F497D"/>
                </a:solidFill>
                <a:latin typeface="Lucida Sans"/>
              </a:rPr>
              <a:t>City of Kent Finance Department </a:t>
            </a:r>
            <a:r>
              <a:rPr lang="en-US" sz="3200" dirty="0">
                <a:solidFill>
                  <a:srgbClr val="1F497D"/>
                </a:solidFill>
                <a:latin typeface="Lucida Sans"/>
                <a:hlinkClick r:id="rId3"/>
              </a:rPr>
              <a:t>rgoehring@kentwa.gov</a:t>
            </a:r>
            <a:r>
              <a:rPr lang="en-US" sz="3200" dirty="0">
                <a:solidFill>
                  <a:srgbClr val="1F497D"/>
                </a:solidFill>
                <a:latin typeface="Lucida Sans"/>
              </a:rPr>
              <a:t> </a:t>
            </a:r>
          </a:p>
          <a:p>
            <a:pPr marL="401638" indent="0">
              <a:buNone/>
              <a:defRPr/>
            </a:pPr>
            <a:r>
              <a:rPr lang="en-US" sz="3200" dirty="0">
                <a:solidFill>
                  <a:srgbClr val="1F497D"/>
                </a:solidFill>
                <a:latin typeface="Lucida Sans"/>
              </a:rPr>
              <a:t>(253) 856-5262</a:t>
            </a:r>
          </a:p>
          <a:p>
            <a:pPr marL="401638" indent="0">
              <a:buNone/>
              <a:defRPr/>
            </a:pPr>
            <a:endParaRPr lang="en-US" sz="32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10856"/>
            <a:ext cx="17621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KentConnect_smal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22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6" y="457200"/>
            <a:ext cx="8229600" cy="12954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1F497D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Things that Fraudsters Do Not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2" y="2057431"/>
            <a:ext cx="7985128" cy="387701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 panose="020B0602030504020204" pitchFamily="34" charset="0"/>
              </a:rPr>
              <a:t>Rather to fail with honor than succeed by fraud. – Sophocles</a:t>
            </a:r>
          </a:p>
          <a:p>
            <a:r>
              <a:rPr lang="en-US" dirty="0">
                <a:solidFill>
                  <a:srgbClr val="1F497D"/>
                </a:solidFill>
                <a:latin typeface="Lucida Sans" panose="020B0602030504020204" pitchFamily="34" charset="0"/>
              </a:rPr>
              <a:t>Some people change their ways when they see the light; others when they feel the heat. – Caroline Schroeder</a:t>
            </a:r>
          </a:p>
          <a:p>
            <a:r>
              <a:rPr lang="en-US" dirty="0">
                <a:solidFill>
                  <a:srgbClr val="1F497D"/>
                </a:solidFill>
                <a:latin typeface="Lucida Sans" panose="020B0602030504020204" pitchFamily="34" charset="0"/>
              </a:rPr>
              <a:t>Let the punishment be equal with the offense – Cicero (if only this was true)</a:t>
            </a:r>
          </a:p>
          <a:p>
            <a:endParaRPr lang="en-US" dirty="0">
              <a:solidFill>
                <a:srgbClr val="1F497D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84F07-0578-4859-B8B2-2C68B426EE1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57202" y="6243839"/>
            <a:ext cx="6857998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7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10" name="Picture 9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37566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56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6" y="457200"/>
            <a:ext cx="8229600" cy="12954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1F497D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Things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79" y="1616606"/>
            <a:ext cx="8061328" cy="421843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1F497D"/>
                </a:solidFill>
                <a:latin typeface="Lucida Sans" panose="020B0602030504020204" pitchFamily="34" charset="0"/>
              </a:rPr>
              <a:t>Success will come and go, but integrity is forever. – Amy Rees Anderson</a:t>
            </a:r>
          </a:p>
          <a:p>
            <a:r>
              <a:rPr lang="en-US" dirty="0">
                <a:solidFill>
                  <a:srgbClr val="1F497D"/>
                </a:solidFill>
                <a:latin typeface="Lucida Sans" panose="020B0602030504020204" pitchFamily="34" charset="0"/>
              </a:rPr>
              <a:t>Be honorable yourself if you wish to associate with honorable people – Welsh Proverb</a:t>
            </a:r>
          </a:p>
          <a:p>
            <a:pPr marL="0" indent="0">
              <a:buNone/>
            </a:pPr>
            <a:endParaRPr lang="en-US" dirty="0">
              <a:solidFill>
                <a:srgbClr val="1F497D"/>
              </a:solidFill>
              <a:latin typeface="Lucida Sans" panose="020B0602030504020204" pitchFamily="34" charset="0"/>
            </a:endParaRPr>
          </a:p>
          <a:p>
            <a:endParaRPr lang="en-US" dirty="0">
              <a:solidFill>
                <a:srgbClr val="1F497D"/>
              </a:solidFill>
              <a:latin typeface="Lucida Sans" panose="020B0602030504020204" pitchFamily="34" charset="0"/>
            </a:endParaRPr>
          </a:p>
          <a:p>
            <a:endParaRPr lang="en-US" dirty="0">
              <a:solidFill>
                <a:srgbClr val="1F497D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84F07-0578-4859-B8B2-2C68B426EE1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57202" y="6243839"/>
            <a:ext cx="6857998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8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10" name="Picture 9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37566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20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495795"/>
          </a:xfrm>
        </p:spPr>
        <p:txBody>
          <a:bodyPr>
            <a:normAutofit/>
          </a:bodyPr>
          <a:lstStyle/>
          <a:p>
            <a:pPr marL="914400" indent="-457200"/>
            <a:r>
              <a:rPr lang="en-US" dirty="0">
                <a:solidFill>
                  <a:srgbClr val="1F497D"/>
                </a:solidFill>
                <a:latin typeface="Lucida Sans"/>
              </a:rPr>
              <a:t>November 2018 PSFOA Presentation Summary</a:t>
            </a:r>
          </a:p>
          <a:p>
            <a:pPr marL="914400" indent="-457200"/>
            <a:r>
              <a:rPr lang="en-US" dirty="0">
                <a:solidFill>
                  <a:srgbClr val="1F497D"/>
                </a:solidFill>
                <a:latin typeface="Lucida Sans"/>
              </a:rPr>
              <a:t>COSO Integrated Internal Control Framework (Overview)</a:t>
            </a:r>
          </a:p>
          <a:p>
            <a:pPr marL="914400" indent="-457200"/>
            <a:r>
              <a:rPr lang="en-US" dirty="0">
                <a:solidFill>
                  <a:srgbClr val="1F497D"/>
                </a:solidFill>
                <a:latin typeface="Lucida Sans"/>
              </a:rPr>
              <a:t>Audit Risk Heat Maps – Accounting System, Department and Operation</a:t>
            </a:r>
          </a:p>
          <a:p>
            <a:pPr marL="914400" indent="-452438"/>
            <a:r>
              <a:rPr lang="en-US" dirty="0">
                <a:solidFill>
                  <a:srgbClr val="1F497D"/>
                </a:solidFill>
                <a:latin typeface="Lucida Sans"/>
              </a:rPr>
              <a:t>Check-for-Cash Substitution Scheme</a:t>
            </a:r>
          </a:p>
          <a:p>
            <a:pPr marL="0" lvl="0" indent="0">
              <a:buNone/>
            </a:pPr>
            <a:endParaRPr lang="en-US" dirty="0">
              <a:solidFill>
                <a:srgbClr val="1F497D"/>
              </a:solidFill>
              <a:latin typeface="Lucida San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4501" y="6342937"/>
            <a:ext cx="6781799" cy="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D331-AAA1-484F-BA02-FE777C03BC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3694112" y="63491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F784F07-0578-4859-B8B2-2C68B426EE10}" type="slidenum">
              <a:rPr lang="en-US" sz="1400" smtClean="0">
                <a:solidFill>
                  <a:srgbClr val="1F497D"/>
                </a:solidFill>
                <a:latin typeface="Lucida Sans"/>
              </a:rPr>
              <a:pPr algn="ctr">
                <a:defRPr/>
              </a:pPr>
              <a:t>9</a:t>
            </a:fld>
            <a:endParaRPr lang="en-US" sz="1400" dirty="0">
              <a:solidFill>
                <a:srgbClr val="1F497D"/>
              </a:solidFill>
              <a:latin typeface="Lucida Sans"/>
            </a:endParaRPr>
          </a:p>
        </p:txBody>
      </p:sp>
      <p:pic>
        <p:nvPicPr>
          <p:cNvPr id="9" name="Picture 8" descr="KentConnect_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72417"/>
            <a:ext cx="1676400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50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9908</TotalTime>
  <Words>2334</Words>
  <Application>Microsoft Office PowerPoint</Application>
  <PresentationFormat>On-screen Show (4:3)</PresentationFormat>
  <Paragraphs>516</Paragraphs>
  <Slides>62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1" baseType="lpstr">
      <vt:lpstr>Arial</vt:lpstr>
      <vt:lpstr>Calibri</vt:lpstr>
      <vt:lpstr>Gill Sans MT</vt:lpstr>
      <vt:lpstr>Lucida Sans</vt:lpstr>
      <vt:lpstr>Lucida Sans Unicode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Biography</vt:lpstr>
      <vt:lpstr>Biography - Continued</vt:lpstr>
      <vt:lpstr>Disclaimer</vt:lpstr>
      <vt:lpstr>PowerPoint Presentation</vt:lpstr>
      <vt:lpstr>Some Things that Fraudsters Do Not Consider</vt:lpstr>
      <vt:lpstr>Some Things - Continued</vt:lpstr>
      <vt:lpstr>Agenda</vt:lpstr>
      <vt:lpstr>Agenda - Continued</vt:lpstr>
      <vt:lpstr>Agenda - Continued</vt:lpstr>
      <vt:lpstr>November 2018 PSFOA Presentation Summary</vt:lpstr>
      <vt:lpstr>Presentation Summary - Continued</vt:lpstr>
      <vt:lpstr>Presentation Summary - Continued</vt:lpstr>
      <vt:lpstr>Presentation Summary - Continued</vt:lpstr>
      <vt:lpstr>Presentation Summary - Continued</vt:lpstr>
      <vt:lpstr>Presentation Summary - Continued</vt:lpstr>
      <vt:lpstr>COSO Integrated Internal Control Framework</vt:lpstr>
      <vt:lpstr>COSO IICF - Continued</vt:lpstr>
      <vt:lpstr>COSO IICF - Continued</vt:lpstr>
      <vt:lpstr>COSO IICF - Continued</vt:lpstr>
      <vt:lpstr>COSO IICF - Continued</vt:lpstr>
      <vt:lpstr>COSO IICF - Continued</vt:lpstr>
      <vt:lpstr>COSO IICF - Continued</vt:lpstr>
      <vt:lpstr>PowerPoint Presentation</vt:lpstr>
      <vt:lpstr>PowerPoint Presentation</vt:lpstr>
      <vt:lpstr>PowerPoint Presentation</vt:lpstr>
      <vt:lpstr>PowerPoint Presentation</vt:lpstr>
      <vt:lpstr>Check-for-Cash Substitution Scheme</vt:lpstr>
      <vt:lpstr>Check-for-Cash Substitution Scheme - Continued</vt:lpstr>
      <vt:lpstr>PowerPoint Presentation</vt:lpstr>
      <vt:lpstr>Accounts Receivable Lapping Scheme</vt:lpstr>
      <vt:lpstr>Accounts Receivable - Continued</vt:lpstr>
      <vt:lpstr>Accounts Receivable - Continued</vt:lpstr>
      <vt:lpstr>PowerPoint Presentation</vt:lpstr>
      <vt:lpstr>Case Study:   Water District</vt:lpstr>
      <vt:lpstr>Case Study - Continued</vt:lpstr>
      <vt:lpstr>Case Study - Continued</vt:lpstr>
      <vt:lpstr>Fraud Casebook  Lessons from the Bad Side of Business</vt:lpstr>
      <vt:lpstr>Fraud Casebook - Continued</vt:lpstr>
      <vt:lpstr>Fraud Casebook - Continued</vt:lpstr>
      <vt:lpstr>Fraud Casebook - Continued</vt:lpstr>
      <vt:lpstr>Fraud Casebook – Continued (New York)</vt:lpstr>
      <vt:lpstr>Fraud Casebook – Continued (New York)</vt:lpstr>
      <vt:lpstr>Fraud Casebook – Continued (New York)</vt:lpstr>
      <vt:lpstr>Fraud Casebook – Continued (New York)</vt:lpstr>
      <vt:lpstr>Fraud Casebook – Continued (New York)</vt:lpstr>
      <vt:lpstr>Fraud Casebook – Continued (Hotel)</vt:lpstr>
      <vt:lpstr>Fraud Casebook – Continued (Hotel)</vt:lpstr>
      <vt:lpstr>Fraud Casebook – Continued (Hotel)</vt:lpstr>
      <vt:lpstr>Fraud Casebook – Continued (Hotel)</vt:lpstr>
      <vt:lpstr>Fraud Casebook – Continued (Hotel)</vt:lpstr>
      <vt:lpstr>Fraud Casebook – Continued (Hotel)</vt:lpstr>
      <vt:lpstr>Monitoring Exercise - Municipal Court Revenues</vt:lpstr>
      <vt:lpstr>Monitoring Exercise – Continued</vt:lpstr>
      <vt:lpstr>Monitoring Exercise – Continued</vt:lpstr>
      <vt:lpstr>Monitoring Exercise – Continued</vt:lpstr>
      <vt:lpstr>Concluding Thoughts</vt:lpstr>
      <vt:lpstr>Concluding Thoughts - Continued</vt:lpstr>
      <vt:lpstr>Additional Resources</vt:lpstr>
      <vt:lpstr>Additional Resources - Continued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CITIES HAVE TAXES TOO!</dc:title>
  <dc:creator>Valued Gateway Customer</dc:creator>
  <cp:lastModifiedBy>Gabrielle Nicas</cp:lastModifiedBy>
  <cp:revision>674</cp:revision>
  <cp:lastPrinted>2019-09-10T20:04:06Z</cp:lastPrinted>
  <dcterms:created xsi:type="dcterms:W3CDTF">2000-05-02T16:39:48Z</dcterms:created>
  <dcterms:modified xsi:type="dcterms:W3CDTF">2019-12-30T16:14:18Z</dcterms:modified>
</cp:coreProperties>
</file>